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82"/>
  </p:notesMasterIdLst>
  <p:handoutMasterIdLst>
    <p:handoutMasterId r:id="rId83"/>
  </p:handoutMasterIdLst>
  <p:sldIdLst>
    <p:sldId id="1308" r:id="rId8"/>
    <p:sldId id="1249" r:id="rId9"/>
    <p:sldId id="1251" r:id="rId10"/>
    <p:sldId id="1314" r:id="rId11"/>
    <p:sldId id="1309" r:id="rId12"/>
    <p:sldId id="1362" r:id="rId13"/>
    <p:sldId id="1363" r:id="rId14"/>
    <p:sldId id="1364" r:id="rId15"/>
    <p:sldId id="1323" r:id="rId16"/>
    <p:sldId id="1324" r:id="rId17"/>
    <p:sldId id="1368" r:id="rId18"/>
    <p:sldId id="1380" r:id="rId19"/>
    <p:sldId id="1375" r:id="rId20"/>
    <p:sldId id="1310" r:id="rId21"/>
    <p:sldId id="1315" r:id="rId22"/>
    <p:sldId id="1365" r:id="rId23"/>
    <p:sldId id="1372" r:id="rId24"/>
    <p:sldId id="1374" r:id="rId25"/>
    <p:sldId id="1311" r:id="rId26"/>
    <p:sldId id="1346" r:id="rId27"/>
    <p:sldId id="1312" r:id="rId28"/>
    <p:sldId id="1313" r:id="rId29"/>
    <p:sldId id="1318" r:id="rId30"/>
    <p:sldId id="1317" r:id="rId31"/>
    <p:sldId id="1383" r:id="rId32"/>
    <p:sldId id="1316" r:id="rId33"/>
    <p:sldId id="1373" r:id="rId34"/>
    <p:sldId id="1322" r:id="rId35"/>
    <p:sldId id="1366" r:id="rId36"/>
    <p:sldId id="1376" r:id="rId37"/>
    <p:sldId id="1377" r:id="rId38"/>
    <p:sldId id="1371" r:id="rId39"/>
    <p:sldId id="1321" r:id="rId40"/>
    <p:sldId id="1319" r:id="rId41"/>
    <p:sldId id="1367" r:id="rId42"/>
    <p:sldId id="1320" r:id="rId43"/>
    <p:sldId id="1329" r:id="rId44"/>
    <p:sldId id="1378" r:id="rId45"/>
    <p:sldId id="1384" r:id="rId46"/>
    <p:sldId id="1381" r:id="rId47"/>
    <p:sldId id="1382" r:id="rId48"/>
    <p:sldId id="1353" r:id="rId49"/>
    <p:sldId id="1369" r:id="rId50"/>
    <p:sldId id="1359" r:id="rId51"/>
    <p:sldId id="1326" r:id="rId52"/>
    <p:sldId id="1328" r:id="rId53"/>
    <p:sldId id="1330" r:id="rId54"/>
    <p:sldId id="1331" r:id="rId55"/>
    <p:sldId id="1332" r:id="rId56"/>
    <p:sldId id="1333" r:id="rId57"/>
    <p:sldId id="1334" r:id="rId58"/>
    <p:sldId id="1336" r:id="rId59"/>
    <p:sldId id="1337" r:id="rId60"/>
    <p:sldId id="1338" r:id="rId61"/>
    <p:sldId id="1339" r:id="rId62"/>
    <p:sldId id="1340" r:id="rId63"/>
    <p:sldId id="1341" r:id="rId64"/>
    <p:sldId id="1342" r:id="rId65"/>
    <p:sldId id="1343" r:id="rId66"/>
    <p:sldId id="1344" r:id="rId67"/>
    <p:sldId id="1345" r:id="rId68"/>
    <p:sldId id="1347" r:id="rId69"/>
    <p:sldId id="1348" r:id="rId70"/>
    <p:sldId id="1349" r:id="rId71"/>
    <p:sldId id="1350" r:id="rId72"/>
    <p:sldId id="1351" r:id="rId73"/>
    <p:sldId id="1352" r:id="rId74"/>
    <p:sldId id="1354" r:id="rId75"/>
    <p:sldId id="1355" r:id="rId76"/>
    <p:sldId id="1356" r:id="rId77"/>
    <p:sldId id="1357" r:id="rId78"/>
    <p:sldId id="1358" r:id="rId79"/>
    <p:sldId id="1360" r:id="rId80"/>
    <p:sldId id="1248" r:id="rId8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1364"/>
            <p14:sldId id="1323"/>
            <p14:sldId id="1324"/>
            <p14:sldId id="1368"/>
            <p14:sldId id="138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 id="1374"/>
            <p14:sldId id="1311"/>
            <p14:sldId id="1346"/>
            <p14:sldId id="1312"/>
            <p14:sldId id="1313"/>
            <p14:sldId id="1318"/>
            <p14:sldId id="1317"/>
            <p14:sldId id="1383"/>
            <p14:sldId id="1316"/>
            <p14:sldId id="1373"/>
            <p14:sldId id="1322"/>
            <p14:sldId id="1366"/>
            <p14:sldId id="1376"/>
            <p14:sldId id="1377"/>
            <p14:sldId id="1371"/>
            <p14:sldId id="1321"/>
            <p14:sldId id="1319"/>
            <p14:sldId id="1367"/>
            <p14:sldId id="1320"/>
            <p14:sldId id="1329"/>
            <p14:sldId id="1378"/>
            <p14:sldId id="1384"/>
            <p14:sldId id="1381"/>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3"/>
            <p14:sldId id="1344"/>
            <p14:sldId id="1345"/>
            <p14:sldId id="1347"/>
            <p14:sldId id="1348"/>
            <p14:sldId id="1349"/>
            <p14:sldId id="1350"/>
            <p14:sldId id="1351"/>
            <p14:sldId id="1352"/>
            <p14:sldId id="1354"/>
            <p14:sldId id="1355"/>
            <p14:sldId id="1356"/>
            <p14:sldId id="1357"/>
            <p14:sldId id="1358"/>
            <p14:sldId id="1360"/>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489" autoAdjust="0"/>
  </p:normalViewPr>
  <p:slideViewPr>
    <p:cSldViewPr>
      <p:cViewPr>
        <p:scale>
          <a:sx n="81" d="100"/>
          <a:sy n="81" d="100"/>
        </p:scale>
        <p:origin x="27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commentAuthors" Target="commentAuthor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7/12/2017 9:15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7/12/2017 9:13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7/12/2017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10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54111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https://azure.microsoft.com/en-us/documentation/articles/vpn-gateway-about-vpn-devices/"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s.msdn.microsoft.com/azuregov/2016/08/11/stakeholders-in-the-authorization-to-operate-proc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willstg/AzureFoundation/blob/master/Metadata/AF_ARM_AzureSystemRequirements_Working.xlsx"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microsoft.sharepoint.com/teams/SLGCloudTeam/azure/_layouts/15/start.aspx#/Shared%20Documents/Forms/AllItems.aspx?RootFolder=%2Fteams%2FSLGCloudTeam%2Fazure%2FShared%20Documents%2F1%2E%20Onboarding%20Customers%2FWorkload%20Architectures%2FFoundation&amp;FolderCTID=0x012000AA433B7C9618EE49BB2EE006A545304C&amp;View=%7B1BB1C409%2D6E0F%2D4B6D%2DA465%2D581AE8889AA5%7D"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stg/AzureFoundation" TargetMode="External"/><Relationship Id="rId2" Type="http://schemas.openxmlformats.org/officeDocument/2006/relationships/hyperlink" Target="https://github.com/willstg/AzureFoundation/blob/master/Presentations/SOW_AzureFoundation_Working.docx"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hyperlink" Target="http://aka.ms/azuregovsupport" TargetMode="External"/><Relationship Id="rId13" Type="http://schemas.openxmlformats.org/officeDocument/2006/relationships/hyperlink" Target="https://blogs.msdn.microsoft.com/allthingscontainer/2016/09/28/the-worlds-most-complete-review-of-the-azure-portal/" TargetMode="External"/><Relationship Id="rId3" Type="http://schemas.openxmlformats.org/officeDocument/2006/relationships/hyperlink" Target="https://account.windowsazure.us/" TargetMode="External"/><Relationship Id="rId7" Type="http://schemas.openxmlformats.org/officeDocument/2006/relationships/hyperlink" Target="http://aka.ms/AzureEntSupport" TargetMode="External"/><Relationship Id="rId12" Type="http://schemas.openxmlformats.org/officeDocument/2006/relationships/hyperlink" Target="http://blog.mikehacker.net/2015/01/18/getting-started-with-powershell-for-azure-government/" TargetMode="External"/><Relationship Id="rId2" Type="http://schemas.openxmlformats.org/officeDocument/2006/relationships/hyperlink" Target="https://ea.azure.com/" TargetMode="External"/><Relationship Id="rId1" Type="http://schemas.openxmlformats.org/officeDocument/2006/relationships/slideLayout" Target="../slideLayouts/slideLayout6.xml"/><Relationship Id="rId6" Type="http://schemas.openxmlformats.org/officeDocument/2006/relationships/hyperlink" Target="https://manage.windowsazure.us/" TargetMode="External"/><Relationship Id="rId11" Type="http://schemas.openxmlformats.org/officeDocument/2006/relationships/hyperlink" Target="https://blogs.msdn.microsoft.com/azuregov/2016/06/12/managing-azure-government-subscriptions-with-powershell/" TargetMode="External"/><Relationship Id="rId5" Type="http://schemas.openxmlformats.org/officeDocument/2006/relationships/hyperlink" Target="https://manage.windowsazure.com/" TargetMode="External"/><Relationship Id="rId10" Type="http://schemas.openxmlformats.org/officeDocument/2006/relationships/hyperlink" Target="https://azure.microsoft.com/en-us/documentation/government/" TargetMode="External"/><Relationship Id="rId4" Type="http://schemas.openxmlformats.org/officeDocument/2006/relationships/hyperlink" Target="https://account.windowsazure.com/" TargetMode="External"/><Relationship Id="rId9" Type="http://schemas.openxmlformats.org/officeDocument/2006/relationships/hyperlink" Target="https://portal.office.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s://blogs.msdn.microsoft.com/azuregov/2016/09/20/how-to-use-storage-explorer-with-microsoft-azure-for-government/"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hyperlink" Target="http://aka.ms/migaz"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hyperlink" Target="http://datacenter-tco-tool.azurewebsites.net/home" TargetMode="External"/><Relationship Id="rId1" Type="http://schemas.openxmlformats.org/officeDocument/2006/relationships/slideLayout" Target="../slideLayouts/slideLayout3.xml"/><Relationship Id="rId5" Type="http://schemas.openxmlformats.org/officeDocument/2006/relationships/hyperlink" Target="https://portal.office.com/Signup?OfferId=B07A1127-DE83-4a6d-9F85-2C104BDAE8B4&amp;dl=ENTERPRISEPACK&amp;culture=en-US&amp;country=US&amp;ali=1" TargetMode="External"/><Relationship Id="rId4" Type="http://schemas.openxmlformats.org/officeDocument/2006/relationships/hyperlink" Target="https://www.yammer.com/msuspartner/#/threads/inGroup?type=in_group&amp;feedId=3145169"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Government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2"/>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with a Sovereign Cloud</a:t>
            </a:r>
          </a:p>
        </p:txBody>
      </p:sp>
      <p:sp>
        <p:nvSpPr>
          <p:cNvPr id="3" name="Text Placeholder 2"/>
          <p:cNvSpPr>
            <a:spLocks noGrp="1"/>
          </p:cNvSpPr>
          <p:nvPr>
            <p:ph type="body" sz="quarter" idx="10"/>
          </p:nvPr>
        </p:nvSpPr>
        <p:spPr>
          <a:xfrm>
            <a:off x="274638" y="1212850"/>
            <a:ext cx="6172199" cy="5201424"/>
          </a:xfrm>
        </p:spPr>
        <p:txBody>
          <a:bodyPr/>
          <a:lstStyle/>
          <a:p>
            <a:r>
              <a:rPr lang="en-US" sz="2000" dirty="0"/>
              <a:t>The Azure Active Directory (AAD) that controls the administrative access to Sovereign (US Government Cloud) is isolated from the Office 365 Azure Active Directory.</a:t>
            </a:r>
          </a:p>
          <a:p>
            <a:pPr marL="342900" indent="-342900">
              <a:buFont typeface="Arial" panose="020B0604020202020204" pitchFamily="34" charset="0"/>
              <a:buChar char="•"/>
            </a:pPr>
            <a:r>
              <a:rPr lang="en-US" sz="2000" dirty="0"/>
              <a:t>Azure Active Directory Connect can still synchronize Sovereign Cloud AAD with Administrators</a:t>
            </a:r>
          </a:p>
          <a:p>
            <a:pPr marL="342900" indent="-342900">
              <a:buFont typeface="Arial" panose="020B0604020202020204" pitchFamily="34" charset="0"/>
              <a:buChar char="•"/>
            </a:pPr>
            <a:r>
              <a:rPr lang="en-US" sz="2000" dirty="0"/>
              <a:t>Sovereign Cloud Directory cannot have the same User Principle Names (UPN) as any other AAD.  </a:t>
            </a:r>
          </a:p>
          <a:p>
            <a:pPr marL="342900" indent="-342900">
              <a:buFont typeface="Arial" panose="020B0604020202020204" pitchFamily="34" charset="0"/>
              <a:buChar char="•"/>
            </a:pPr>
            <a:r>
              <a:rPr lang="en-US" sz="2000" dirty="0"/>
              <a:t>AAD Connect can only synchronize to one and only one AAD.</a:t>
            </a:r>
          </a:p>
          <a:p>
            <a:pPr marL="342900" indent="-342900">
              <a:buFont typeface="Arial" panose="020B0604020202020204" pitchFamily="34" charset="0"/>
              <a:buChar char="•"/>
            </a:pPr>
            <a:r>
              <a:rPr lang="en-US" sz="2000" dirty="0"/>
              <a:t>Subscriptions in Sovereign Clouds can have one and only one AAD associated with any subscription in the enrollment.</a:t>
            </a:r>
          </a:p>
          <a:p>
            <a:pPr marL="342900" indent="-342900">
              <a:buFont typeface="Arial" panose="020B0604020202020204" pitchFamily="34" charset="0"/>
              <a:buChar char="•"/>
            </a:pPr>
            <a:r>
              <a:rPr lang="en-US" sz="2000" dirty="0"/>
              <a:t>Web Apps and App Services can be deployed with the sovereign cloud (administrators), while the application itself can be configured to any O365 or other AAD directory.</a:t>
            </a:r>
          </a:p>
        </p:txBody>
      </p:sp>
      <p:pic>
        <p:nvPicPr>
          <p:cNvPr id="5" name="Picture 4"/>
          <p:cNvPicPr>
            <a:picLocks noChangeAspect="1"/>
          </p:cNvPicPr>
          <p:nvPr/>
        </p:nvPicPr>
        <p:blipFill>
          <a:blip r:embed="rId3"/>
          <a:stretch>
            <a:fillRect/>
          </a:stretch>
        </p:blipFill>
        <p:spPr>
          <a:xfrm>
            <a:off x="6661739" y="1973262"/>
            <a:ext cx="5287561" cy="3519947"/>
          </a:xfrm>
          <a:prstGeom prst="rect">
            <a:avLst/>
          </a:prstGeom>
        </p:spPr>
      </p:pic>
    </p:spTree>
    <p:extLst>
      <p:ext uri="{BB962C8B-B14F-4D97-AF65-F5344CB8AC3E}">
        <p14:creationId xmlns:p14="http://schemas.microsoft.com/office/powerpoint/2010/main" val="20690633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2"/>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3527119"/>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 (A, B, C, 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I)</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Used in AzureFoundation</a:t>
            </a:r>
          </a:p>
        </p:txBody>
      </p:sp>
      <p:sp>
        <p:nvSpPr>
          <p:cNvPr id="5" name="Text Placeholder 2"/>
          <p:cNvSpPr>
            <a:spLocks noGrp="1"/>
          </p:cNvSpPr>
          <p:nvPr>
            <p:ph type="body" sz="quarter" idx="10"/>
          </p:nvPr>
        </p:nvSpPr>
        <p:spPr>
          <a:xfrm>
            <a:off x="274638" y="1212850"/>
            <a:ext cx="5638799" cy="4862870"/>
          </a:xfrm>
        </p:spPr>
        <p:txBody>
          <a:bodyPr/>
          <a:lstStyle/>
          <a:p>
            <a:pPr marL="342900" indent="-342900">
              <a:buFont typeface="Arial" panose="020B0604020202020204" pitchFamily="34" charset="0"/>
              <a:buChar char="•"/>
            </a:pPr>
            <a:r>
              <a:rPr lang="en-US" sz="2000" dirty="0">
                <a:solidFill>
                  <a:srgbClr val="00188F"/>
                </a:solidFill>
              </a:rPr>
              <a:t>Excel managed Metadata</a:t>
            </a:r>
          </a:p>
          <a:p>
            <a:pPr marL="342900" indent="-342900">
              <a:buFont typeface="Arial" panose="020B0604020202020204" pitchFamily="34" charset="0"/>
              <a:buChar char="•"/>
            </a:pPr>
            <a:r>
              <a:rPr lang="en-US" sz="2000" dirty="0">
                <a:solidFill>
                  <a:srgbClr val="00188F"/>
                </a:solidFill>
                <a:latin typeface="+mn-lt"/>
              </a:rPr>
              <a:t>Azure Enrollment</a:t>
            </a:r>
          </a:p>
          <a:p>
            <a:pPr marL="342900" indent="-342900">
              <a:buFont typeface="Arial" panose="020B0604020202020204" pitchFamily="34" charset="0"/>
              <a:buChar char="•"/>
            </a:pPr>
            <a:r>
              <a:rPr lang="en-US" sz="2000" dirty="0">
                <a:solidFill>
                  <a:srgbClr val="00188F"/>
                </a:solidFill>
                <a:latin typeface="+mn-lt"/>
              </a:rPr>
              <a:t>Azure Departments, Accounts, Subscriptions</a:t>
            </a:r>
          </a:p>
          <a:p>
            <a:pPr marL="342900" lvl="2" indent="-342900">
              <a:buFont typeface="Arial" panose="020B0604020202020204" pitchFamily="34" charset="0"/>
              <a:buChar char="•"/>
            </a:pPr>
            <a:r>
              <a:rPr lang="en-US" dirty="0">
                <a:solidFill>
                  <a:srgbClr val="00188F"/>
                </a:solidFill>
              </a:rPr>
              <a:t>Azure Resource Model (ARM)</a:t>
            </a:r>
          </a:p>
          <a:p>
            <a:pPr marL="571500" lvl="2" indent="-342900">
              <a:buFont typeface="Courier New" panose="02070309020205020404" pitchFamily="49" charset="0"/>
              <a:buChar char="o"/>
            </a:pPr>
            <a:r>
              <a:rPr lang="en-US" dirty="0">
                <a:solidFill>
                  <a:srgbClr val="00188F"/>
                </a:solidFill>
              </a:rPr>
              <a:t>Resource Groups</a:t>
            </a:r>
          </a:p>
          <a:p>
            <a:pPr marL="571500" lvl="2" indent="-342900">
              <a:buFont typeface="Courier New" panose="02070309020205020404" pitchFamily="49" charset="0"/>
              <a:buChar char="o"/>
            </a:pPr>
            <a:r>
              <a:rPr lang="en-US" dirty="0">
                <a:solidFill>
                  <a:srgbClr val="00188F"/>
                </a:solidFill>
              </a:rPr>
              <a:t>Template Deployments</a:t>
            </a:r>
          </a:p>
          <a:p>
            <a:pPr marL="342900" lvl="2" indent="-342900">
              <a:buFont typeface="Arial" panose="020B0604020202020204" pitchFamily="34" charset="0"/>
              <a:buChar char="•"/>
            </a:pPr>
            <a:r>
              <a:rPr lang="en-US" dirty="0">
                <a:solidFill>
                  <a:srgbClr val="00188F"/>
                </a:solidFill>
              </a:rPr>
              <a:t>Role Based Access Control</a:t>
            </a:r>
          </a:p>
          <a:p>
            <a:pPr marL="342900" indent="-342900">
              <a:buFont typeface="Arial" panose="020B0604020202020204" pitchFamily="34" charset="0"/>
              <a:buChar char="•"/>
            </a:pPr>
            <a:r>
              <a:rPr lang="en-US" sz="2000" dirty="0">
                <a:solidFill>
                  <a:srgbClr val="00188F"/>
                </a:solidFill>
                <a:latin typeface="+mn-lt"/>
              </a:rPr>
              <a:t>Azure Compute/Networking</a:t>
            </a:r>
          </a:p>
          <a:p>
            <a:pPr marL="571500" lvl="2" indent="-342900">
              <a:buFont typeface="Courier New" panose="02070309020205020404" pitchFamily="49" charset="0"/>
              <a:buChar char="o"/>
            </a:pPr>
            <a:r>
              <a:rPr lang="en-US" dirty="0">
                <a:solidFill>
                  <a:srgbClr val="00188F"/>
                </a:solidFill>
              </a:rPr>
              <a:t>Virtual Machines (VMs)</a:t>
            </a:r>
          </a:p>
          <a:p>
            <a:pPr marL="571500" lvl="2" indent="-342900">
              <a:buFont typeface="Courier New" panose="02070309020205020404" pitchFamily="49" charset="0"/>
              <a:buChar char="o"/>
            </a:pPr>
            <a:r>
              <a:rPr lang="en-US" dirty="0">
                <a:solidFill>
                  <a:srgbClr val="00188F"/>
                </a:solidFill>
              </a:rPr>
              <a:t>Virtual Networks (VNETs)</a:t>
            </a:r>
          </a:p>
          <a:p>
            <a:pPr marL="571500" lvl="2" indent="-342900">
              <a:buFont typeface="Courier New" panose="02070309020205020404" pitchFamily="49" charset="0"/>
              <a:buChar char="o"/>
            </a:pPr>
            <a:r>
              <a:rPr lang="en-US" dirty="0">
                <a:solidFill>
                  <a:srgbClr val="00188F"/>
                </a:solidFill>
              </a:rPr>
              <a:t>Network Security Groups (NSG)</a:t>
            </a:r>
          </a:p>
          <a:p>
            <a:pPr marL="571500" lvl="2" indent="-342900">
              <a:buFont typeface="Courier New" panose="02070309020205020404" pitchFamily="49" charset="0"/>
              <a:buChar char="o"/>
            </a:pPr>
            <a:r>
              <a:rPr lang="en-US" dirty="0">
                <a:solidFill>
                  <a:srgbClr val="00188F"/>
                </a:solidFill>
              </a:rPr>
              <a:t>(Optional) User Defined Routing (USR)</a:t>
            </a:r>
          </a:p>
          <a:p>
            <a:pPr marL="342900" lvl="2" indent="-342900">
              <a:buFont typeface="Arial" panose="020B0604020202020204" pitchFamily="34" charset="0"/>
              <a:buChar char="•"/>
            </a:pPr>
            <a:r>
              <a:rPr lang="en-US" dirty="0">
                <a:solidFill>
                  <a:srgbClr val="00188F"/>
                </a:solidFill>
              </a:rPr>
              <a:t>Visual Studio Team Services</a:t>
            </a:r>
          </a:p>
          <a:p>
            <a:pPr marL="342900" lvl="2" indent="-342900">
              <a:buFont typeface="Arial" panose="020B0604020202020204" pitchFamily="34" charset="0"/>
              <a:buChar char="•"/>
            </a:pPr>
            <a:r>
              <a:rPr lang="en-US" dirty="0">
                <a:solidFill>
                  <a:srgbClr val="00188F"/>
                </a:solidFill>
              </a:rPr>
              <a:t>Visual Studio</a:t>
            </a:r>
          </a:p>
        </p:txBody>
      </p:sp>
      <p:pic>
        <p:nvPicPr>
          <p:cNvPr id="2" name="Picture 1"/>
          <p:cNvPicPr>
            <a:picLocks noChangeAspect="1"/>
          </p:cNvPicPr>
          <p:nvPr/>
        </p:nvPicPr>
        <p:blipFill>
          <a:blip r:embed="rId2"/>
          <a:stretch>
            <a:fillRect/>
          </a:stretch>
        </p:blipFill>
        <p:spPr>
          <a:xfrm>
            <a:off x="7970837" y="1212849"/>
            <a:ext cx="3399925" cy="5103813"/>
          </a:xfrm>
          <a:prstGeom prst="rect">
            <a:avLst/>
          </a:pr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0"/>
          </p:nvPr>
        </p:nvSpPr>
        <p:spPr>
          <a:xfrm>
            <a:off x="274638" y="1212850"/>
            <a:ext cx="5562599" cy="4678204"/>
          </a:xfrm>
        </p:spPr>
        <p:txBody>
          <a:bodyPr/>
          <a:lstStyle/>
          <a:p>
            <a:pPr marL="342900" indent="-342900">
              <a:buFont typeface="Arial" panose="020B0604020202020204" pitchFamily="34" charset="0"/>
              <a:buChar char="•"/>
            </a:pPr>
            <a:r>
              <a:rPr lang="en-US" sz="2000" dirty="0">
                <a:solidFill>
                  <a:srgbClr val="00188F"/>
                </a:solidFill>
              </a:rPr>
              <a:t>Compute:  (Resilient Identity, Service Fabric, HA SharePoint Farm, HA SQL Cluster)</a:t>
            </a:r>
          </a:p>
          <a:p>
            <a:pPr marL="342900" indent="-342900">
              <a:buFont typeface="Arial" panose="020B0604020202020204" pitchFamily="34" charset="0"/>
              <a:buChar char="•"/>
            </a:pPr>
            <a:r>
              <a:rPr lang="en-US" sz="2000" dirty="0">
                <a:solidFill>
                  <a:srgbClr val="00188F"/>
                </a:solidFill>
              </a:rPr>
              <a:t>Networking:  (VNET, Network Virtual Appliances)</a:t>
            </a:r>
          </a:p>
          <a:p>
            <a:pPr marL="342900" indent="-342900">
              <a:buFont typeface="Arial" panose="020B0604020202020204" pitchFamily="34" charset="0"/>
              <a:buChar char="•"/>
            </a:pPr>
            <a:r>
              <a:rPr lang="en-US" sz="2000" dirty="0">
                <a:solidFill>
                  <a:srgbClr val="00188F"/>
                </a:solidFill>
              </a:rPr>
              <a:t>Web &amp; Mobile</a:t>
            </a:r>
          </a:p>
          <a:p>
            <a:pPr marL="342900" indent="-342900">
              <a:buFont typeface="Arial" panose="020B0604020202020204" pitchFamily="34" charset="0"/>
              <a:buChar char="•"/>
            </a:pPr>
            <a:r>
              <a:rPr lang="en-US" sz="2000" dirty="0">
                <a:solidFill>
                  <a:srgbClr val="00188F"/>
                </a:solidFill>
              </a:rPr>
              <a:t>Databases &amp; Storage</a:t>
            </a:r>
          </a:p>
          <a:p>
            <a:pPr marL="342900" indent="-342900">
              <a:buFont typeface="Arial" panose="020B0604020202020204" pitchFamily="34" charset="0"/>
              <a:buChar char="•"/>
            </a:pPr>
            <a:r>
              <a:rPr lang="en-US" sz="2000" dirty="0">
                <a:solidFill>
                  <a:srgbClr val="00188F"/>
                </a:solidFill>
              </a:rPr>
              <a:t>Intelligence &amp; Analytics</a:t>
            </a:r>
          </a:p>
          <a:p>
            <a:pPr marL="342900" indent="-342900">
              <a:buFont typeface="Arial" panose="020B0604020202020204" pitchFamily="34" charset="0"/>
              <a:buChar char="•"/>
            </a:pPr>
            <a:r>
              <a:rPr lang="en-US" sz="2000" dirty="0">
                <a:solidFill>
                  <a:srgbClr val="00188F"/>
                </a:solidFill>
              </a:rPr>
              <a:t>Internet of Things &amp; Enterprise Integration</a:t>
            </a:r>
          </a:p>
          <a:p>
            <a:pPr marL="342900" indent="-342900">
              <a:buFont typeface="Arial" panose="020B0604020202020204" pitchFamily="34" charset="0"/>
              <a:buChar char="•"/>
            </a:pPr>
            <a:r>
              <a:rPr lang="en-US" sz="2000" dirty="0">
                <a:solidFill>
                  <a:srgbClr val="00188F"/>
                </a:solidFill>
              </a:rPr>
              <a:t>Security + Identity</a:t>
            </a:r>
          </a:p>
          <a:p>
            <a:pPr marL="342900" indent="-342900">
              <a:buFont typeface="Arial" panose="020B0604020202020204" pitchFamily="34" charset="0"/>
              <a:buChar char="•"/>
            </a:pPr>
            <a:r>
              <a:rPr lang="en-US" sz="2000" dirty="0">
                <a:solidFill>
                  <a:srgbClr val="00188F"/>
                </a:solidFill>
              </a:rPr>
              <a:t>Developer Tools</a:t>
            </a:r>
          </a:p>
          <a:p>
            <a:pPr marL="342900" indent="-342900">
              <a:buFont typeface="Arial" panose="020B0604020202020204" pitchFamily="34" charset="0"/>
              <a:buChar char="•"/>
            </a:pPr>
            <a:r>
              <a:rPr lang="en-US" sz="2000" dirty="0">
                <a:solidFill>
                  <a:srgbClr val="00188F"/>
                </a:solidFill>
              </a:rPr>
              <a:t>Monitoring and Management (Departments, Accounts and Subscriptions)</a:t>
            </a:r>
          </a:p>
          <a:p>
            <a:pPr marL="342900" indent="-342900">
              <a:buFont typeface="Arial" panose="020B0604020202020204" pitchFamily="34" charset="0"/>
              <a:buChar char="•"/>
            </a:pPr>
            <a:r>
              <a:rPr lang="en-US" sz="2000" dirty="0">
                <a:solidFill>
                  <a:srgbClr val="00188F"/>
                </a:solidFill>
              </a:rPr>
              <a:t>Storage</a:t>
            </a:r>
          </a:p>
          <a:p>
            <a:pPr marL="342900" indent="-342900">
              <a:buFont typeface="Arial" panose="020B0604020202020204" pitchFamily="34" charset="0"/>
              <a:buChar char="•"/>
            </a:pPr>
            <a:r>
              <a:rPr lang="en-US" sz="2000" dirty="0">
                <a:solidFill>
                  <a:srgbClr val="00188F"/>
                </a:solidFill>
              </a:rPr>
              <a:t>Enterprise Integration</a:t>
            </a:r>
          </a:p>
        </p:txBody>
      </p:sp>
      <p:pic>
        <p:nvPicPr>
          <p:cNvPr id="5" name="Picture 4"/>
          <p:cNvPicPr>
            <a:picLocks noChangeAspect="1"/>
          </p:cNvPicPr>
          <p:nvPr/>
        </p:nvPicPr>
        <p:blipFill>
          <a:blip r:embed="rId2"/>
          <a:stretch>
            <a:fillRect/>
          </a:stretch>
        </p:blipFill>
        <p:spPr>
          <a:xfrm>
            <a:off x="5913437" y="1744662"/>
            <a:ext cx="6006356" cy="3899511"/>
          </a:xfrm>
          <a:prstGeom prst="rect">
            <a:avLst/>
          </a:pr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10399" cy="5637212"/>
          </a:xfrm>
        </p:spPr>
        <p:txBody>
          <a:bodyPr/>
          <a:lstStyle/>
          <a:p>
            <a:r>
              <a:rPr lang="en-US" sz="2000" dirty="0">
                <a:latin typeface="+mn-lt"/>
              </a:rPr>
              <a:t>When Adding another Enterprise, Department or Account Administrator the portal gives an error message “Invalid Account”.  This is caused because the setting on the Enrollment Tab for “</a:t>
            </a:r>
            <a:r>
              <a:rPr lang="en-US" sz="2000" dirty="0" err="1">
                <a:latin typeface="+mn-lt"/>
              </a:rPr>
              <a:t>Auth</a:t>
            </a:r>
            <a:r>
              <a:rPr lang="en-US" sz="2000" dirty="0">
                <a:latin typeface="+mn-lt"/>
              </a:rPr>
              <a:t> Level” isn’t set to “Work or School Account Cross Tenant”</a:t>
            </a:r>
          </a:p>
          <a:p>
            <a:r>
              <a:rPr lang="en-US" sz="2000" dirty="0">
                <a:latin typeface="+mn-lt"/>
              </a:rPr>
              <a:t>When Adding an Enterprise Administrator an error that the person is already a Department Administrator.  </a:t>
            </a:r>
            <a:r>
              <a:rPr lang="en-US" sz="2000" dirty="0">
                <a:gradFill>
                  <a:gsLst>
                    <a:gs pos="1250">
                      <a:schemeClr val="tx2"/>
                    </a:gs>
                    <a:gs pos="99000">
                      <a:schemeClr val="tx2"/>
                    </a:gs>
                  </a:gsLst>
                  <a:lin ang="5400000" scaled="0"/>
                </a:gradFill>
                <a:latin typeface="+mn-lt"/>
              </a:rPr>
              <a:t>The Department Administrator needs to be different, find a backup and make the backup be the Department Administrator.</a:t>
            </a:r>
          </a:p>
          <a:p>
            <a:r>
              <a:rPr lang="en-US" sz="2000" dirty="0">
                <a:latin typeface="+mn-lt"/>
              </a:rPr>
              <a:t>An Account owner can only own one account.  If an account allows “work or School Account Cross Tenant” there is a risk if another organization’s Account Owner has subscriptions, those subscriptions will migrate to your EA.</a:t>
            </a:r>
          </a:p>
          <a:p>
            <a:r>
              <a:rPr lang="en-US" sz="2000" dirty="0">
                <a:latin typeface="+mn-lt"/>
              </a:rPr>
              <a:t>If the first account owner in a subscription is a Microsoft Account (not a work or school account) the tenant will be named after the Microsoft Account associated with the Account.</a:t>
            </a:r>
          </a:p>
        </p:txBody>
      </p:sp>
      <p:sp>
        <p:nvSpPr>
          <p:cNvPr id="3" name="Title 2"/>
          <p:cNvSpPr>
            <a:spLocks noGrp="1"/>
          </p:cNvSpPr>
          <p:nvPr>
            <p:ph type="title"/>
          </p:nvPr>
        </p:nvSpPr>
        <p:spPr/>
        <p:txBody>
          <a:bodyPr/>
          <a:lstStyle/>
          <a:p>
            <a:r>
              <a:rPr lang="en-US" dirty="0"/>
              <a:t>Common Issues and Limitations</a:t>
            </a:r>
          </a:p>
        </p:txBody>
      </p:sp>
      <p:pic>
        <p:nvPicPr>
          <p:cNvPr id="4" name="Picture 3"/>
          <p:cNvPicPr>
            <a:picLocks noChangeAspect="1"/>
          </p:cNvPicPr>
          <p:nvPr/>
        </p:nvPicPr>
        <p:blipFill>
          <a:blip r:embed="rId2"/>
          <a:stretch>
            <a:fillRect/>
          </a:stretch>
        </p:blipFill>
        <p:spPr>
          <a:xfrm>
            <a:off x="8275637" y="1516062"/>
            <a:ext cx="2933559" cy="4403725"/>
          </a:xfrm>
          <a:prstGeom prst="rect">
            <a:avLst/>
          </a:prstGeom>
        </p:spPr>
      </p:pic>
    </p:spTree>
    <p:extLst>
      <p:ext uri="{BB962C8B-B14F-4D97-AF65-F5344CB8AC3E}">
        <p14:creationId xmlns:p14="http://schemas.microsoft.com/office/powerpoint/2010/main" val="1511943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2"/>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3"/>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3133165"/>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2"/>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027612"/>
          </a:xfrm>
        </p:spPr>
        <p:txBody>
          <a:bodyPr>
            <a:normAutofit lnSpcReduction="10000"/>
          </a:bodyPr>
          <a:lstStyle/>
          <a:p>
            <a:r>
              <a:rPr lang="en-US" sz="2000" dirty="0">
                <a:gradFill>
                  <a:gsLst>
                    <a:gs pos="1250">
                      <a:schemeClr val="tx2"/>
                    </a:gs>
                    <a:gs pos="99000">
                      <a:schemeClr val="tx2"/>
                    </a:gs>
                  </a:gsLst>
                  <a:lin ang="5400000" scaled="0"/>
                </a:gradFill>
                <a:latin typeface="+mn-lt"/>
              </a:rPr>
              <a:t>Configuration of at least 1 Department and one Account</a:t>
            </a:r>
          </a:p>
          <a:p>
            <a:r>
              <a:rPr lang="en-US" sz="2000" dirty="0">
                <a:gradFill>
                  <a:gsLst>
                    <a:gs pos="1250">
                      <a:schemeClr val="tx2"/>
                    </a:gs>
                    <a:gs pos="99000">
                      <a:schemeClr val="tx2"/>
                    </a:gs>
                  </a:gsLst>
                  <a:lin ang="5400000" scaled="0"/>
                </a:gradFill>
                <a:latin typeface="+mn-lt"/>
              </a:rPr>
              <a:t>Assign one Department Administrator (DA) that is different than the Enterprise Administrator.  Suggest using a Service Account, versus a named user, as people change.</a:t>
            </a:r>
          </a:p>
          <a:p>
            <a:r>
              <a:rPr lang="en-US" sz="2000" dirty="0">
                <a:gradFill>
                  <a:gsLst>
                    <a:gs pos="1250">
                      <a:schemeClr val="tx2"/>
                    </a:gs>
                    <a:gs pos="99000">
                      <a:schemeClr val="tx2"/>
                    </a:gs>
                  </a:gsLst>
                  <a:lin ang="5400000" scaled="0"/>
                </a:gradFill>
                <a:latin typeface="+mn-lt"/>
              </a:rPr>
              <a:t>Create subscriptions, renamed to match the type of workloads that they will hold.</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Production</a:t>
            </a:r>
            <a:r>
              <a:rPr lang="en-US" sz="2000" dirty="0">
                <a:gradFill>
                  <a:gsLst>
                    <a:gs pos="1250">
                      <a:schemeClr val="tx2"/>
                    </a:gs>
                    <a:gs pos="99000">
                      <a:schemeClr val="tx2"/>
                    </a:gs>
                  </a:gsLst>
                  <a:lin ang="5400000" scaled="0"/>
                </a:gradFill>
              </a:rPr>
              <a:t>,  this is where production workloads will go, example, Sharepoint Farm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HBI/CJIS</a:t>
            </a:r>
            <a:r>
              <a:rPr lang="en-US" sz="2000" dirty="0">
                <a:gradFill>
                  <a:gsLst>
                    <a:gs pos="1250">
                      <a:schemeClr val="tx2"/>
                    </a:gs>
                    <a:gs pos="99000">
                      <a:schemeClr val="tx2"/>
                    </a:gs>
                  </a:gsLst>
                  <a:lin ang="5400000" scaled="0"/>
                </a:gradFill>
              </a:rPr>
              <a:t>, this is where production high business impact (HBI) or Criminal Justice Information System CJIS workloads will go, example, Evidence Management System</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Preproduction</a:t>
            </a:r>
            <a:r>
              <a:rPr lang="en-US" sz="2000" dirty="0">
                <a:gradFill>
                  <a:gsLst>
                    <a:gs pos="1250">
                      <a:schemeClr val="tx2"/>
                    </a:gs>
                    <a:gs pos="99000">
                      <a:schemeClr val="tx2"/>
                    </a:gs>
                  </a:gsLst>
                  <a:lin ang="5400000" scaled="0"/>
                </a:gradFill>
              </a:rPr>
              <a:t>, this is where Application Lifecycle Management (ALM) workloads go, such as Test servers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Services</a:t>
            </a:r>
            <a:r>
              <a:rPr lang="en-US" sz="2000" dirty="0">
                <a:gradFill>
                  <a:gsLst>
                    <a:gs pos="1250">
                      <a:schemeClr val="tx2"/>
                    </a:gs>
                    <a:gs pos="99000">
                      <a:schemeClr val="tx2"/>
                    </a:gs>
                  </a:gsLst>
                  <a:lin ang="5400000" scaled="0"/>
                </a:gradFill>
              </a:rPr>
              <a:t>, are production workloads that are required to be accessible by everyone, yet have extremely sensitive data (level 5 Password data), example Windows Active Directory Domain Controllers.</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Storage</a:t>
            </a:r>
            <a:r>
              <a:rPr lang="en-US" sz="2000" dirty="0">
                <a:gradFill>
                  <a:gsLst>
                    <a:gs pos="1250">
                      <a:schemeClr val="tx2"/>
                    </a:gs>
                    <a:gs pos="99000">
                      <a:schemeClr val="tx2"/>
                    </a:gs>
                  </a:gsLst>
                  <a:lin ang="5400000" scaled="0"/>
                </a:gradFill>
              </a:rPr>
              <a:t>, where on premise (non-Azure) storage is maintained, example StorSimple.  </a:t>
            </a:r>
          </a:p>
          <a:p>
            <a:pPr lvl="1">
              <a:buFont typeface="Courier New" panose="02070309020205020404" pitchFamily="49" charset="0"/>
              <a:buChar char="o"/>
            </a:pPr>
            <a:r>
              <a:rPr lang="en-US" sz="2000" b="1" dirty="0">
                <a:gradFill>
                  <a:gsLst>
                    <a:gs pos="1250">
                      <a:schemeClr val="tx2"/>
                    </a:gs>
                    <a:gs pos="99000">
                      <a:schemeClr val="tx2"/>
                    </a:gs>
                  </a:gsLst>
                  <a:lin ang="5400000" scaled="0"/>
                </a:gradFill>
              </a:rPr>
              <a:t>VSTS</a:t>
            </a:r>
            <a:r>
              <a:rPr lang="en-US" sz="2000" dirty="0">
                <a:gradFill>
                  <a:gsLst>
                    <a:gs pos="1250">
                      <a:schemeClr val="tx2"/>
                    </a:gs>
                    <a:gs pos="99000">
                      <a:schemeClr val="tx2"/>
                    </a:gs>
                  </a:gsLst>
                  <a:lin ang="5400000" scaled="0"/>
                </a:gradFill>
              </a:rPr>
              <a:t> subscription is required if the enterprise wishes to associate a Visual Studio environment and licenses to the Enrollment, one per VSTS site.</a:t>
            </a:r>
          </a:p>
          <a:p>
            <a:pPr lvl="1">
              <a:buFont typeface="Courier New" panose="02070309020205020404" pitchFamily="49" charset="0"/>
              <a:buChar char="o"/>
            </a:pPr>
            <a:r>
              <a:rPr lang="en-US" sz="2000" dirty="0" err="1">
                <a:gradFill>
                  <a:gsLst>
                    <a:gs pos="1250">
                      <a:schemeClr val="tx2"/>
                    </a:gs>
                    <a:gs pos="99000">
                      <a:schemeClr val="tx2"/>
                    </a:gs>
                  </a:gsLst>
                  <a:lin ang="5400000" scaled="0"/>
                </a:gradFill>
              </a:rPr>
              <a:t>Standbox</a:t>
            </a:r>
            <a:r>
              <a:rPr lang="en-US" sz="2000" dirty="0">
                <a:gradFill>
                  <a:gsLst>
                    <a:gs pos="1250">
                      <a:schemeClr val="tx2"/>
                    </a:gs>
                    <a:gs pos="99000">
                      <a:schemeClr val="tx2"/>
                    </a:gs>
                  </a:gsLst>
                  <a:lin ang="5400000" scaled="0"/>
                </a:gradFill>
              </a:rPr>
              <a:t> Subscriptions in the Sandbox Account that are never connected to the enterprise.</a:t>
            </a:r>
          </a:p>
          <a:p>
            <a:r>
              <a:rPr lang="en-US" sz="2000" dirty="0">
                <a:gradFill>
                  <a:gsLst>
                    <a:gs pos="1250">
                      <a:schemeClr val="tx2"/>
                    </a:gs>
                    <a:gs pos="99000">
                      <a:schemeClr val="tx2"/>
                    </a:gs>
                  </a:gsLst>
                  <a:lin ang="5400000" scaled="0"/>
                </a:gradFill>
                <a:latin typeface="+mn-lt"/>
              </a:rPr>
              <a:t>Deploy Secure Single Sign-on for O365 Identity</a:t>
            </a:r>
          </a:p>
        </p:txBody>
      </p:sp>
      <p:sp>
        <p:nvSpPr>
          <p:cNvPr id="4" name="Title 3"/>
          <p:cNvSpPr>
            <a:spLocks noGrp="1"/>
          </p:cNvSpPr>
          <p:nvPr>
            <p:ph type="title"/>
          </p:nvPr>
        </p:nvSpPr>
        <p:spPr/>
        <p:txBody>
          <a:bodyPr/>
          <a:lstStyle/>
          <a:p>
            <a:r>
              <a:rPr lang="en-US" dirty="0"/>
              <a:t>Pattern Overview Per Department</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34458"/>
          </a:xfrm>
        </p:spPr>
        <p:txBody>
          <a:bodyPr/>
          <a:lstStyle/>
          <a:p>
            <a:r>
              <a:rPr lang="en-US" dirty="0"/>
              <a:t>One (or more) Subscription(s) versus Five Subscriptions</a:t>
            </a:r>
          </a:p>
          <a:p>
            <a:pPr lvl="1"/>
            <a:r>
              <a:rPr lang="en-US" dirty="0"/>
              <a:t>Using one or five or more subscription can be facilitated by modifying the subscription that is associated to VNET.</a:t>
            </a:r>
          </a:p>
          <a:p>
            <a:pPr lvl="1"/>
            <a:endParaRPr lang="en-US" dirty="0"/>
          </a:p>
          <a:p>
            <a:pPr lvl="1"/>
            <a:endParaRPr lang="en-US" dirty="0"/>
          </a:p>
        </p:txBody>
      </p:sp>
      <p:sp>
        <p:nvSpPr>
          <p:cNvPr id="3" name="Title 2"/>
          <p:cNvSpPr>
            <a:spLocks noGrp="1"/>
          </p:cNvSpPr>
          <p:nvPr>
            <p:ph type="title"/>
          </p:nvPr>
        </p:nvSpPr>
        <p:spPr/>
        <p:txBody>
          <a:bodyPr/>
          <a:lstStyle/>
          <a:p>
            <a:r>
              <a:rPr lang="en-US" dirty="0"/>
              <a:t>Alternative Approaches</a:t>
            </a:r>
          </a:p>
        </p:txBody>
      </p:sp>
    </p:spTree>
    <p:extLst>
      <p:ext uri="{BB962C8B-B14F-4D97-AF65-F5344CB8AC3E}">
        <p14:creationId xmlns:p14="http://schemas.microsoft.com/office/powerpoint/2010/main" val="8851745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3767" y="147372"/>
            <a:ext cx="9428940" cy="6699780"/>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2667000" cy="2865400"/>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5" name="Picture 4"/>
          <p:cNvPicPr>
            <a:picLocks noChangeAspect="1"/>
          </p:cNvPicPr>
          <p:nvPr/>
        </p:nvPicPr>
        <p:blipFill>
          <a:blip r:embed="rId4"/>
          <a:stretch>
            <a:fillRect/>
          </a:stretch>
        </p:blipFill>
        <p:spPr>
          <a:xfrm>
            <a:off x="3246437" y="759244"/>
            <a:ext cx="8917766" cy="591039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of Resilient Identity Workload</a:t>
            </a:r>
          </a:p>
        </p:txBody>
      </p:sp>
      <p:graphicFrame>
        <p:nvGraphicFramePr>
          <p:cNvPr id="5" name="Table 4"/>
          <p:cNvGraphicFramePr>
            <a:graphicFrameLocks noGrp="1"/>
          </p:cNvGraphicFramePr>
          <p:nvPr>
            <p:extLst/>
          </p:nvPr>
        </p:nvGraphicFramePr>
        <p:xfrm>
          <a:off x="457579" y="1119848"/>
          <a:ext cx="11706624" cy="5692566"/>
        </p:xfrm>
        <a:graphic>
          <a:graphicData uri="http://schemas.openxmlformats.org/drawingml/2006/table">
            <a:tbl>
              <a:tblPr/>
              <a:tblGrid>
                <a:gridCol w="1692071">
                  <a:extLst>
                    <a:ext uri="{9D8B030D-6E8A-4147-A177-3AD203B41FA5}">
                      <a16:colId xmlns:a16="http://schemas.microsoft.com/office/drawing/2014/main" val="2158627102"/>
                    </a:ext>
                  </a:extLst>
                </a:gridCol>
                <a:gridCol w="1692071">
                  <a:extLst>
                    <a:ext uri="{9D8B030D-6E8A-4147-A177-3AD203B41FA5}">
                      <a16:colId xmlns:a16="http://schemas.microsoft.com/office/drawing/2014/main" val="847866499"/>
                    </a:ext>
                  </a:extLst>
                </a:gridCol>
                <a:gridCol w="1692071">
                  <a:extLst>
                    <a:ext uri="{9D8B030D-6E8A-4147-A177-3AD203B41FA5}">
                      <a16:colId xmlns:a16="http://schemas.microsoft.com/office/drawing/2014/main" val="2292118796"/>
                    </a:ext>
                  </a:extLst>
                </a:gridCol>
                <a:gridCol w="3522014">
                  <a:extLst>
                    <a:ext uri="{9D8B030D-6E8A-4147-A177-3AD203B41FA5}">
                      <a16:colId xmlns:a16="http://schemas.microsoft.com/office/drawing/2014/main" val="411022970"/>
                    </a:ext>
                  </a:extLst>
                </a:gridCol>
                <a:gridCol w="1692071">
                  <a:extLst>
                    <a:ext uri="{9D8B030D-6E8A-4147-A177-3AD203B41FA5}">
                      <a16:colId xmlns:a16="http://schemas.microsoft.com/office/drawing/2014/main" val="2482956747"/>
                    </a:ext>
                  </a:extLst>
                </a:gridCol>
                <a:gridCol w="1416326">
                  <a:extLst>
                    <a:ext uri="{9D8B030D-6E8A-4147-A177-3AD203B41FA5}">
                      <a16:colId xmlns:a16="http://schemas.microsoft.com/office/drawing/2014/main" val="3942126645"/>
                    </a:ext>
                  </a:extLst>
                </a:gridCol>
              </a:tblGrid>
              <a:tr h="308730">
                <a:tc gridSpan="3">
                  <a:txBody>
                    <a:bodyPr/>
                    <a:lstStyle/>
                    <a:p>
                      <a:pPr algn="l" fontAlgn="t"/>
                      <a:r>
                        <a:rPr lang="en-US" sz="1400" b="1" i="0" u="none" strike="noStrike">
                          <a:effectLst/>
                          <a:latin typeface="Segoe UI Light" panose="020B0502040204020203" pitchFamily="34" charset="0"/>
                        </a:rPr>
                        <a:t>AzureFoundation Identity Pattern</a:t>
                      </a:r>
                    </a:p>
                  </a:txBody>
                  <a:tcPr marL="2145" marR="2145" marT="2145" marB="0">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2803669803"/>
                  </a:ext>
                </a:extLst>
              </a:tr>
              <a:tr h="251560">
                <a:tc>
                  <a:txBody>
                    <a:bodyPr/>
                    <a:lstStyle/>
                    <a:p>
                      <a:pPr algn="l" fontAlgn="t"/>
                      <a:r>
                        <a:rPr lang="en-US" sz="1200" b="1" i="0" u="none" strike="noStrike">
                          <a:effectLst/>
                          <a:latin typeface="Segoe UI Light" panose="020B0502040204020203" pitchFamily="34" charset="0"/>
                        </a:rPr>
                        <a:t>Service type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Custom name</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Region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Description</a:t>
                      </a:r>
                    </a:p>
                  </a:txBody>
                  <a:tcPr marL="2145" marR="2145" marT="2145" marB="0">
                    <a:lnL>
                      <a:noFill/>
                    </a:lnL>
                    <a:lnR>
                      <a:noFill/>
                    </a:lnR>
                    <a:lnT>
                      <a:noFill/>
                    </a:lnT>
                    <a:lnB>
                      <a:noFill/>
                    </a:lnB>
                    <a:solidFill>
                      <a:srgbClr val="DDEBF7"/>
                    </a:solidFill>
                  </a:tcPr>
                </a:tc>
                <a:tc>
                  <a:txBody>
                    <a:bodyPr/>
                    <a:lstStyle/>
                    <a:p>
                      <a:pPr algn="l" fontAlgn="t"/>
                      <a:r>
                        <a:rPr lang="en-US" sz="1200" b="1" i="0" u="none" strike="noStrike">
                          <a:effectLst/>
                          <a:latin typeface="Segoe UI Light" panose="020B0502040204020203" pitchFamily="34" charset="0"/>
                        </a:rPr>
                        <a:t>SKU</a:t>
                      </a:r>
                    </a:p>
                  </a:txBody>
                  <a:tcPr marL="2145" marR="2145" marT="2145" marB="0">
                    <a:lnL>
                      <a:noFill/>
                    </a:lnL>
                    <a:lnR>
                      <a:noFill/>
                    </a:lnR>
                    <a:lnT>
                      <a:noFill/>
                    </a:lnT>
                    <a:lnB>
                      <a:noFill/>
                    </a:lnB>
                    <a:solidFill>
                      <a:srgbClr val="DDEBF7"/>
                    </a:solidFill>
                  </a:tcPr>
                </a:tc>
                <a:tc>
                  <a:txBody>
                    <a:bodyPr/>
                    <a:lstStyle/>
                    <a:p>
                      <a:pPr algn="l" fontAlgn="b"/>
                      <a:r>
                        <a:rPr lang="en-US" sz="1200" b="1" i="0" u="none" strike="noStrike">
                          <a:effectLst/>
                          <a:latin typeface="Segoe UI Light" panose="020B0502040204020203" pitchFamily="34" charset="0"/>
                        </a:rPr>
                        <a:t>Estimated Cost</a:t>
                      </a:r>
                    </a:p>
                  </a:txBody>
                  <a:tcPr marL="2145" marR="2145" marT="2145" marB="0" anchor="b">
                    <a:lnL>
                      <a:noFill/>
                    </a:lnL>
                    <a:lnR>
                      <a:noFill/>
                    </a:lnR>
                    <a:lnT>
                      <a:noFill/>
                    </a:lnT>
                    <a:lnB>
                      <a:noFill/>
                    </a:lnB>
                    <a:solidFill>
                      <a:srgbClr val="DDEBF7"/>
                    </a:solidFill>
                  </a:tcPr>
                </a:tc>
                <a:extLst>
                  <a:ext uri="{0D108BD9-81ED-4DB2-BD59-A6C34878D82A}">
                    <a16:rowId xmlns:a16="http://schemas.microsoft.com/office/drawing/2014/main" val="592583403"/>
                  </a:ext>
                </a:extLst>
              </a:tr>
              <a:tr h="503115">
                <a:tc>
                  <a:txBody>
                    <a:bodyPr/>
                    <a:lstStyle/>
                    <a:p>
                      <a:pPr algn="l" fontAlgn="t"/>
                      <a:r>
                        <a:rPr lang="en-US" sz="1200" b="0" i="0" u="none" strike="noStrike">
                          <a:effectLst/>
                          <a:latin typeface="Segoe UI Light" panose="020B0502040204020203" pitchFamily="34" charset="0"/>
                        </a:rPr>
                        <a:t>Virtual Machines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Virtual Machines for Identity Pattern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Standard virtual machine(s), A2 (2 cores, 3.5 GB RAM, 135 GB disk, $0.166/hr) size: 744 hours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N7H-02629</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$988.03</a:t>
                      </a:r>
                    </a:p>
                  </a:txBody>
                  <a:tcPr marL="2145" marR="2145" marT="2145" marB="0" anchor="b">
                    <a:lnL>
                      <a:noFill/>
                    </a:lnL>
                    <a:lnR>
                      <a:noFill/>
                    </a:lnR>
                    <a:lnT>
                      <a:noFill/>
                    </a:lnT>
                    <a:lnB>
                      <a:noFill/>
                    </a:lnB>
                  </a:tcPr>
                </a:tc>
                <a:extLst>
                  <a:ext uri="{0D108BD9-81ED-4DB2-BD59-A6C34878D82A}">
                    <a16:rowId xmlns:a16="http://schemas.microsoft.com/office/drawing/2014/main" val="1607689180"/>
                  </a:ext>
                </a:extLst>
              </a:tr>
              <a:tr h="251560">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VPN Gateway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standard tier, 744 gateway hour(s), 1000 GB outbound vpn</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N7H-04005, Q5H-00025</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$287.56</a:t>
                      </a:r>
                    </a:p>
                  </a:txBody>
                  <a:tcPr marL="2145" marR="2145" marT="2145" marB="0" anchor="b">
                    <a:lnL>
                      <a:noFill/>
                    </a:lnL>
                    <a:lnR>
                      <a:noFill/>
                    </a:lnR>
                    <a:lnT>
                      <a:noFill/>
                    </a:lnT>
                    <a:lnB>
                      <a:noFill/>
                    </a:lnB>
                  </a:tcPr>
                </a:tc>
                <a:extLst>
                  <a:ext uri="{0D108BD9-81ED-4DB2-BD59-A6C34878D82A}">
                    <a16:rowId xmlns:a16="http://schemas.microsoft.com/office/drawing/2014/main" val="2074535218"/>
                  </a:ext>
                </a:extLst>
              </a:tr>
              <a:tr h="503115">
                <a:tc>
                  <a:txBody>
                    <a:bodyPr/>
                    <a:lstStyle/>
                    <a:p>
                      <a:pPr algn="l" fontAlgn="t"/>
                      <a:r>
                        <a:rPr lang="en-US" sz="1200" b="0" i="0" u="none" strike="noStrike">
                          <a:effectLst/>
                          <a:latin typeface="Segoe UI Light" panose="020B0502040204020203" pitchFamily="34" charset="0"/>
                        </a:rPr>
                        <a:t>Storage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DR Backups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1500 GB storage Page Blob and Disk type. Basic tier, LRS redundancy, 100 x100,000 transactions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N9H-00114, N9H-00803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$92.31</a:t>
                      </a:r>
                    </a:p>
                  </a:txBody>
                  <a:tcPr marL="2145" marR="2145" marT="2145" marB="0" anchor="b">
                    <a:lnL>
                      <a:noFill/>
                    </a:lnL>
                    <a:lnR>
                      <a:noFill/>
                    </a:lnR>
                    <a:lnT>
                      <a:noFill/>
                    </a:lnT>
                    <a:lnB>
                      <a:noFill/>
                    </a:lnB>
                  </a:tcPr>
                </a:tc>
                <a:extLst>
                  <a:ext uri="{0D108BD9-81ED-4DB2-BD59-A6C34878D82A}">
                    <a16:rowId xmlns:a16="http://schemas.microsoft.com/office/drawing/2014/main" val="2608670449"/>
                  </a:ext>
                </a:extLst>
              </a:tr>
              <a:tr h="503115">
                <a:tc>
                  <a:txBody>
                    <a:bodyPr/>
                    <a:lstStyle/>
                    <a:p>
                      <a:pPr algn="l" fontAlgn="t"/>
                      <a:r>
                        <a:rPr lang="en-US" sz="1200" b="0" i="0" u="none" strike="noStrike">
                          <a:effectLst/>
                          <a:latin typeface="Segoe UI Light" panose="020B0502040204020203" pitchFamily="34" charset="0"/>
                        </a:rPr>
                        <a:t>OMS</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Monitoring, Backup, and Site Recovery</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US Gov Iowa</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8 instance(s) of Operations Management Suite</a:t>
                      </a: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7U9-00008, 7U9-00003</a:t>
                      </a:r>
                    </a:p>
                  </a:txBody>
                  <a:tcPr marL="2145" marR="2145" marT="2145" marB="0">
                    <a:lnL>
                      <a:noFill/>
                    </a:lnL>
                    <a:lnR>
                      <a:noFill/>
                    </a:lnR>
                    <a:lnT>
                      <a:noFill/>
                    </a:lnT>
                    <a:lnB>
                      <a:noFill/>
                    </a:lnB>
                  </a:tcPr>
                </a:tc>
                <a:tc>
                  <a:txBody>
                    <a:bodyPr/>
                    <a:lstStyle/>
                    <a:p>
                      <a:pPr algn="l" fontAlgn="b"/>
                      <a:r>
                        <a:rPr lang="en-US" sz="1200" b="0" i="0" u="none" strike="noStrike">
                          <a:effectLst/>
                          <a:latin typeface="Segoe UI Light" panose="020B0502040204020203" pitchFamily="34" charset="0"/>
                        </a:rPr>
                        <a:t>$248.00</a:t>
                      </a:r>
                    </a:p>
                  </a:txBody>
                  <a:tcPr marL="2145" marR="2145" marT="2145" marB="0" anchor="b">
                    <a:lnL>
                      <a:noFill/>
                    </a:lnL>
                    <a:lnR>
                      <a:noFill/>
                    </a:lnR>
                    <a:lnT>
                      <a:noFill/>
                    </a:lnT>
                    <a:lnB>
                      <a:noFill/>
                    </a:lnB>
                  </a:tcPr>
                </a:tc>
                <a:extLst>
                  <a:ext uri="{0D108BD9-81ED-4DB2-BD59-A6C34878D82A}">
                    <a16:rowId xmlns:a16="http://schemas.microsoft.com/office/drawing/2014/main" val="2543777192"/>
                  </a:ext>
                </a:extLst>
              </a:tr>
              <a:tr h="251560">
                <a:tc>
                  <a:txBody>
                    <a:bodyPr/>
                    <a:lstStyle/>
                    <a:p>
                      <a:pPr algn="l" fontAlgn="t"/>
                      <a:r>
                        <a:rPr lang="en-US" sz="1200" b="0" i="0" u="none" strike="noStrike">
                          <a:effectLst/>
                          <a:latin typeface="Segoe UI Light" panose="020B0502040204020203" pitchFamily="34" charset="0"/>
                        </a:rPr>
                        <a:t>Support</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0" i="0" u="none" strike="noStrike">
                          <a:effectLst/>
                          <a:latin typeface="Segoe UI Light" panose="020B0502040204020203" pitchFamily="34" charset="0"/>
                        </a:rPr>
                        <a:t>Free level</a:t>
                      </a: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Support</a:t>
                      </a:r>
                    </a:p>
                  </a:txBody>
                  <a:tcPr marL="2145" marR="2145" marT="214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effectLst/>
                          <a:latin typeface="Segoe UI Light" panose="020B0502040204020203" pitchFamily="34" charset="0"/>
                        </a:rPr>
                        <a:t>$0.00</a:t>
                      </a:r>
                    </a:p>
                  </a:txBody>
                  <a:tcPr marL="2145" marR="2145" marT="214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61382"/>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Monthly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$1,615.90</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377065"/>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r>
                        <a:rPr lang="en-US" sz="1200" b="1" i="0" u="none" strike="noStrike">
                          <a:effectLst/>
                          <a:latin typeface="Segoe UI Light" panose="020B0502040204020203" pitchFamily="34" charset="0"/>
                        </a:rPr>
                        <a:t>Annual Total</a:t>
                      </a:r>
                    </a:p>
                  </a:txBody>
                  <a:tcPr marL="2145" marR="2145" marT="214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effectLst/>
                          <a:latin typeface="Segoe UI Light" panose="020B0502040204020203" pitchFamily="34" charset="0"/>
                        </a:rPr>
                        <a:t>$19,390.82</a:t>
                      </a:r>
                    </a:p>
                  </a:txBody>
                  <a:tcPr marL="2145" marR="2145" marT="214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09754"/>
                  </a:ext>
                </a:extLst>
              </a:tr>
              <a:tr h="251560">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9069559"/>
                  </a:ext>
                </a:extLst>
              </a:tr>
              <a:tr h="251560">
                <a:tc>
                  <a:txBody>
                    <a:bodyPr/>
                    <a:lstStyle/>
                    <a:p>
                      <a:pPr algn="l" fontAlgn="t"/>
                      <a:r>
                        <a:rPr lang="en-US" sz="1200" b="1" i="0" u="none" strike="noStrike">
                          <a:effectLst/>
                          <a:latin typeface="Segoe UI Light" panose="020B0502040204020203" pitchFamily="34" charset="0"/>
                        </a:rPr>
                        <a:t>Disclaimer</a:t>
                      </a: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t"/>
                      <a:endParaRPr lang="en-US" sz="1200" b="0" i="0" u="none" strike="noStrike">
                        <a:effectLst/>
                        <a:latin typeface="Segoe UI Light" panose="020B0502040204020203" pitchFamily="34" charset="0"/>
                      </a:endParaRPr>
                    </a:p>
                  </a:txBody>
                  <a:tcPr marL="2145" marR="2145" marT="2145" marB="0">
                    <a:lnL>
                      <a:noFill/>
                    </a:lnL>
                    <a:lnR>
                      <a:noFill/>
                    </a:lnR>
                    <a:lnT>
                      <a:noFill/>
                    </a:lnT>
                    <a:lnB>
                      <a:noFill/>
                    </a:lnB>
                  </a:tcPr>
                </a:tc>
                <a:tc>
                  <a:txBody>
                    <a:bodyPr/>
                    <a:lstStyle/>
                    <a:p>
                      <a:pPr algn="l" fontAlgn="b"/>
                      <a:endParaRPr lang="en-US" sz="1200" b="0" i="0" u="none" strike="noStrike">
                        <a:effectLst/>
                        <a:latin typeface="Segoe UI Light" panose="020B0502040204020203" pitchFamily="34" charset="0"/>
                      </a:endParaRPr>
                    </a:p>
                  </a:txBody>
                  <a:tcPr marL="2145" marR="2145" marT="2145" marB="0" anchor="b">
                    <a:lnL>
                      <a:noFill/>
                    </a:lnL>
                    <a:lnR>
                      <a:noFill/>
                    </a:lnR>
                    <a:lnT>
                      <a:noFill/>
                    </a:lnT>
                    <a:lnB>
                      <a:noFill/>
                    </a:lnB>
                  </a:tcPr>
                </a:tc>
                <a:extLst>
                  <a:ext uri="{0D108BD9-81ED-4DB2-BD59-A6C34878D82A}">
                    <a16:rowId xmlns:a16="http://schemas.microsoft.com/office/drawing/2014/main" val="144901268"/>
                  </a:ext>
                </a:extLst>
              </a:tr>
              <a:tr h="251560">
                <a:tc gridSpan="6">
                  <a:txBody>
                    <a:bodyPr/>
                    <a:lstStyle/>
                    <a:p>
                      <a:pPr algn="l" fontAlgn="t"/>
                      <a:r>
                        <a:rPr lang="en-US" sz="1200" b="0" i="1" u="none" strike="noStrike">
                          <a:effectLst/>
                          <a:latin typeface="Segoe UI Light" panose="020B0502040204020203" pitchFamily="34" charset="0"/>
                        </a:rPr>
                        <a:t>All prices shown are in US Dollar ($). This is a summary estimate, not a quote. For up to date pricing information please visit https://azure.microsoft.com/pricing/calculator/channel/</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990986">
                <a:tc gridSpan="6">
                  <a:txBody>
                    <a:bodyPr/>
                    <a:lstStyle/>
                    <a:p>
                      <a:pPr algn="l" fontAlgn="t"/>
                      <a:r>
                        <a:rPr lang="en-US" sz="1200" b="0" i="1" u="none" strike="noStrike" dirty="0">
                          <a:effectLst/>
                          <a:latin typeface="Segoe UI Light" panose="020B0502040204020203" pitchFamily="34" charset="0"/>
                        </a:rPr>
                        <a:t>MICROSOFT CONFIDENTIAL - SUBJECT TO NON-DISCLOSURE AGREEMENT NOTICE AND DISCLAIMER</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200" b="0" i="1" u="none" strike="noStrike" dirty="0">
                          <a:effectLst/>
                          <a:latin typeface="Segoe UI Light" panose="020B0502040204020203" pitchFamily="34" charset="0"/>
                        </a:rPr>
                      </a:br>
                      <a:r>
                        <a:rPr lang="en-US" sz="1200" b="0" i="1" u="none" strike="noStrike" dirty="0">
                          <a:effectLst/>
                          <a:latin typeface="Segoe UI Light" panose="020B0502040204020203" pitchFamily="34" charset="0"/>
                        </a:rPr>
                        <a:t>MICROSOFT MAKES NO WARRANTIES, EXPRESS, IMPLIED OR STATUTORY, AS TO THE INFORMATION IN THIS DOCUMENT</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251560">
                <a:tc gridSpan="6">
                  <a:txBody>
                    <a:bodyPr/>
                    <a:lstStyle/>
                    <a:p>
                      <a:pPr algn="l" fontAlgn="t"/>
                      <a:r>
                        <a:rPr lang="en-US" sz="1200" b="0" i="1" u="none" strike="noStrike">
                          <a:effectLst/>
                          <a:latin typeface="Segoe UI Light" panose="020B0502040204020203" pitchFamily="34" charset="0"/>
                        </a:rPr>
                        <a:t>If you would like to share this information externally, please copy and paste only the necessary content into a customer ready presentations or models.</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251560">
                <a:tc gridSpan="6">
                  <a:txBody>
                    <a:bodyPr/>
                    <a:lstStyle/>
                    <a:p>
                      <a:pPr algn="l" fontAlgn="t"/>
                      <a:r>
                        <a:rPr lang="en-US" sz="1200" b="0" i="1" u="none" strike="noStrike">
                          <a:effectLst/>
                          <a:latin typeface="Segoe UI Light" panose="020B0502040204020203" pitchFamily="34" charset="0"/>
                        </a:rPr>
                        <a:t>This estimate was created at 11/15/2016 5:37:15 PM UTC for willst@microsoft.com. </a:t>
                      </a:r>
                    </a:p>
                  </a:txBody>
                  <a:tcPr marL="2145" marR="2145" marT="2145" marB="0">
                    <a:lnL>
                      <a:noFill/>
                    </a:lnL>
                    <a:lnR>
                      <a:noFill/>
                    </a:lnR>
                    <a:lnT>
                      <a:noFill/>
                    </a:lnT>
                    <a:lnB>
                      <a:noFill/>
                    </a:lnB>
                    <a:solidFill>
                      <a:srgbClr val="D3D3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251560">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t"/>
                      <a:r>
                        <a:rPr lang="en-US" sz="1200" b="0" i="1" u="none" strike="noStrike">
                          <a:effectLst/>
                          <a:latin typeface="Segoe UI Light" panose="020B0502040204020203" pitchFamily="34" charset="0"/>
                        </a:rPr>
                        <a:t> </a:t>
                      </a:r>
                    </a:p>
                  </a:txBody>
                  <a:tcPr marL="2145" marR="2145" marT="2145" marB="0">
                    <a:lnL>
                      <a:noFill/>
                    </a:lnL>
                    <a:lnR>
                      <a:noFill/>
                    </a:lnR>
                    <a:lnT>
                      <a:noFill/>
                    </a:lnT>
                    <a:lnB>
                      <a:noFill/>
                    </a:lnB>
                    <a:solidFill>
                      <a:srgbClr val="D3D3D3"/>
                    </a:solidFill>
                  </a:tcPr>
                </a:tc>
                <a:tc>
                  <a:txBody>
                    <a:bodyPr/>
                    <a:lstStyle/>
                    <a:p>
                      <a:pPr algn="l" fontAlgn="b"/>
                      <a:r>
                        <a:rPr lang="en-US" sz="1200" b="0" i="1" u="none" strike="noStrike" dirty="0">
                          <a:effectLst/>
                          <a:latin typeface="Segoe UI Light" panose="020B0502040204020203" pitchFamily="34" charset="0"/>
                        </a:rPr>
                        <a:t> </a:t>
                      </a:r>
                    </a:p>
                  </a:txBody>
                  <a:tcPr marL="2145" marR="2145" marT="2145" marB="0" anchor="b">
                    <a:lnL>
                      <a:noFill/>
                    </a:lnL>
                    <a:lnR>
                      <a:noFill/>
                    </a:lnR>
                    <a:lnT>
                      <a:noFill/>
                    </a:lnT>
                    <a:lnB>
                      <a:noFill/>
                    </a:lnB>
                    <a:solidFill>
                      <a:srgbClr val="D3D3D3"/>
                    </a:solidFill>
                  </a:tcPr>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4401205"/>
          </a:xfrm>
          <a:prstGeom prst="rect">
            <a:avLst/>
          </a:prstGeom>
        </p:spPr>
        <p:txBody>
          <a:bodyPr wrap="square">
            <a:spAutoFit/>
          </a:bodyPr>
          <a:lstStyle/>
          <a:p>
            <a:r>
              <a:rPr lang="en-US" sz="4000" dirty="0"/>
              <a:t>What’s in the AzureFoundation?</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SharePoint Farm</a:t>
            </a:r>
          </a:p>
        </p:txBody>
      </p:sp>
      <p:sp>
        <p:nvSpPr>
          <p:cNvPr id="3" name="Text Placeholder 2"/>
          <p:cNvSpPr>
            <a:spLocks noGrp="1"/>
          </p:cNvSpPr>
          <p:nvPr>
            <p:ph type="body" sz="quarter" idx="10"/>
          </p:nvPr>
        </p:nvSpPr>
        <p:spPr>
          <a:xfrm>
            <a:off x="274638" y="1212850"/>
            <a:ext cx="4571999" cy="2585323"/>
          </a:xfrm>
        </p:spPr>
        <p:txBody>
          <a:bodyPr/>
          <a:lstStyle/>
          <a:p>
            <a:pPr marL="342900" indent="-342900">
              <a:buFont typeface="Arial" panose="020B0604020202020204" pitchFamily="34" charset="0"/>
              <a:buChar char="•"/>
            </a:pPr>
            <a:r>
              <a:rPr lang="en-US" sz="2000" dirty="0"/>
              <a:t>Use Case:  Public Facing anonymous websites with hybrid integration to directories for some relationships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4922837" y="1058862"/>
            <a:ext cx="7334250" cy="5505450"/>
          </a:xfrm>
          <a:prstGeom prst="rect">
            <a:avLst/>
          </a:prstGeom>
        </p:spPr>
      </p:pic>
    </p:spTree>
    <p:extLst>
      <p:ext uri="{BB962C8B-B14F-4D97-AF65-F5344CB8AC3E}">
        <p14:creationId xmlns:p14="http://schemas.microsoft.com/office/powerpoint/2010/main" val="35477354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Remote Desktop Services </a:t>
            </a:r>
          </a:p>
        </p:txBody>
      </p:sp>
      <p:pic>
        <p:nvPicPr>
          <p:cNvPr id="4" name="Picture 3"/>
          <p:cNvPicPr>
            <a:picLocks noChangeAspect="1"/>
          </p:cNvPicPr>
          <p:nvPr/>
        </p:nvPicPr>
        <p:blipFill>
          <a:blip r:embed="rId2"/>
          <a:stretch>
            <a:fillRect/>
          </a:stretch>
        </p:blipFill>
        <p:spPr>
          <a:xfrm>
            <a:off x="4694237" y="1439862"/>
            <a:ext cx="7486650" cy="4772025"/>
          </a:xfrm>
          <a:prstGeom prst="rect">
            <a:avLst/>
          </a:prstGeom>
        </p:spPr>
      </p:pic>
      <p:sp>
        <p:nvSpPr>
          <p:cNvPr id="5" name="Text Placeholder 2"/>
          <p:cNvSpPr>
            <a:spLocks noGrp="1"/>
          </p:cNvSpPr>
          <p:nvPr>
            <p:ph type="body" sz="quarter" idx="10"/>
          </p:nvPr>
        </p:nvSpPr>
        <p:spPr>
          <a:xfrm>
            <a:off x="274638" y="1212850"/>
            <a:ext cx="4419600" cy="2862322"/>
          </a:xfrm>
        </p:spPr>
        <p:txBody>
          <a:bodyPr/>
          <a:lstStyle/>
          <a:p>
            <a:pPr marL="342900" indent="-342900">
              <a:buFont typeface="Arial" panose="020B0604020202020204" pitchFamily="34" charset="0"/>
              <a:buChar char="•"/>
            </a:pPr>
            <a:r>
              <a:rPr lang="en-US" sz="2000" dirty="0"/>
              <a:t>Use Case:  Internal enterprise user desktop or application specific server cluster for mission critical workloads.</a:t>
            </a:r>
          </a:p>
          <a:p>
            <a:pPr marL="342900" indent="-342900">
              <a:buFont typeface="Arial" panose="020B0604020202020204" pitchFamily="34" charset="0"/>
              <a:buChar char="•"/>
            </a:pPr>
            <a:r>
              <a:rPr lang="en-US" sz="2000" dirty="0"/>
              <a:t>Secure design to isolate users from data.</a:t>
            </a:r>
          </a:p>
          <a:p>
            <a:pPr marL="342900" indent="-342900">
              <a:buFont typeface="Arial" panose="020B0604020202020204" pitchFamily="34" charset="0"/>
              <a:buChar char="•"/>
            </a:pPr>
            <a:r>
              <a:rPr lang="en-US" sz="2000" dirty="0"/>
              <a:t>Scalable approach to support the largest customers.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6188721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2"/>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11189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pic>
        <p:nvPicPr>
          <p:cNvPr id="3" name="Picture 2"/>
          <p:cNvPicPr>
            <a:picLocks noChangeAspect="1"/>
          </p:cNvPicPr>
          <p:nvPr/>
        </p:nvPicPr>
        <p:blipFill>
          <a:blip r:embed="rId3"/>
          <a:stretch>
            <a:fillRect/>
          </a:stretch>
        </p:blipFill>
        <p:spPr>
          <a:xfrm>
            <a:off x="4160837" y="1039931"/>
            <a:ext cx="8064319" cy="5120640"/>
          </a:xfrm>
          <a:prstGeom prst="rect">
            <a:avLst/>
          </a:prstGeom>
        </p:spPr>
      </p:pic>
      <p:sp>
        <p:nvSpPr>
          <p:cNvPr id="2" name="Title 1"/>
          <p:cNvSpPr>
            <a:spLocks noGrp="1"/>
          </p:cNvSpPr>
          <p:nvPr>
            <p:ph type="title"/>
          </p:nvPr>
        </p:nvSpPr>
        <p:spPr/>
        <p:txBody>
          <a:bodyPr/>
          <a:lstStyle/>
          <a:p>
            <a:r>
              <a:rPr lang="en-US" dirty="0"/>
              <a:t>Subscription VNET Integration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486594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Four Datacenters</a:t>
            </a:r>
          </a:p>
          <a:p>
            <a:pPr>
              <a:lnSpc>
                <a:spcPct val="90000"/>
              </a:lnSpc>
              <a:spcAft>
                <a:spcPts val="600"/>
              </a:spcAft>
            </a:pPr>
            <a:r>
              <a:rPr lang="en-US" sz="2000" dirty="0">
                <a:gradFill>
                  <a:gsLst>
                    <a:gs pos="1250">
                      <a:schemeClr val="tx2"/>
                    </a:gs>
                    <a:gs pos="99000">
                      <a:schemeClr val="tx2"/>
                    </a:gs>
                  </a:gsLst>
                  <a:lin ang="5400000" scaled="0"/>
                </a:gradFill>
              </a:rPr>
              <a:t>Hybrid Connectivity</a:t>
            </a:r>
          </a:p>
          <a:p>
            <a:pPr>
              <a:lnSpc>
                <a:spcPct val="90000"/>
              </a:lnSpc>
              <a:spcAft>
                <a:spcPts val="600"/>
              </a:spcAft>
            </a:pPr>
            <a:r>
              <a:rPr lang="en-US" sz="2000" dirty="0">
                <a:gradFill>
                  <a:gsLst>
                    <a:gs pos="1250">
                      <a:schemeClr val="tx2"/>
                    </a:gs>
                    <a:gs pos="99000">
                      <a:schemeClr val="tx2"/>
                    </a:gs>
                  </a:gsLst>
                  <a:lin ang="5400000" scaled="0"/>
                </a:gradFill>
              </a:rPr>
              <a:t>Subscription Subnets: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Hybrid Network</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Centralized Network and Identity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VNET Peering and Gateways</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Named Subnets, NSG and USR</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Network Virtual Appliance ready.</a:t>
            </a: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 Integration</a:t>
            </a:r>
          </a:p>
        </p:txBody>
      </p:sp>
      <p:pic>
        <p:nvPicPr>
          <p:cNvPr id="6" name="Picture 5"/>
          <p:cNvPicPr>
            <a:picLocks noChangeAspect="1"/>
          </p:cNvPicPr>
          <p:nvPr/>
        </p:nvPicPr>
        <p:blipFill>
          <a:blip r:embed="rId3"/>
          <a:stretch>
            <a:fillRect/>
          </a:stretch>
        </p:blipFill>
        <p:spPr>
          <a:xfrm>
            <a:off x="3932237" y="1135062"/>
            <a:ext cx="8370668" cy="5326062"/>
          </a:xfrm>
          <a:prstGeom prst="rect">
            <a:avLst/>
          </a:prstGeom>
        </p:spPr>
      </p:pic>
    </p:spTree>
    <p:extLst>
      <p:ext uri="{BB962C8B-B14F-4D97-AF65-F5344CB8AC3E}">
        <p14:creationId xmlns:p14="http://schemas.microsoft.com/office/powerpoint/2010/main" val="8802949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VNET Design </a:t>
            </a:r>
          </a:p>
        </p:txBody>
      </p:sp>
      <p:sp>
        <p:nvSpPr>
          <p:cNvPr id="3" name="Text Placeholder 2"/>
          <p:cNvSpPr>
            <a:spLocks noGrp="1"/>
          </p:cNvSpPr>
          <p:nvPr>
            <p:ph type="body" sz="quarter" idx="10"/>
          </p:nvPr>
        </p:nvSpPr>
        <p:spPr>
          <a:xfrm>
            <a:off x="274639" y="1212849"/>
            <a:ext cx="5486399" cy="5232202"/>
          </a:xfrm>
        </p:spPr>
        <p:txBody>
          <a:bodyPr/>
          <a:lstStyle/>
          <a:p>
            <a:r>
              <a:rPr lang="en-US" sz="2000" dirty="0"/>
              <a:t>RFC 1918 IPv4 addresses THEY ARE FREE!</a:t>
            </a:r>
          </a:p>
          <a:p>
            <a:r>
              <a:rPr lang="en-US" sz="2000" dirty="0"/>
              <a:t>10.0.0.0/16 (Suggest starting at 10.128.0.0)</a:t>
            </a:r>
          </a:p>
          <a:p>
            <a:r>
              <a:rPr lang="en-US" sz="2000" dirty="0"/>
              <a:t>172.16.0.0/16 (172.16.0.0 – 172.16.31.255.255)</a:t>
            </a:r>
          </a:p>
          <a:p>
            <a:r>
              <a:rPr lang="en-US" sz="2000" dirty="0"/>
              <a:t>Goal:  Avoid Conflict</a:t>
            </a:r>
          </a:p>
          <a:p>
            <a:r>
              <a:rPr lang="en-US" sz="2000" dirty="0"/>
              <a:t>Could you assign a Class B IP Address to host four Azure datacenters?  </a:t>
            </a:r>
          </a:p>
          <a:p>
            <a:pPr marL="171450" lvl="1" indent="-171450">
              <a:buFont typeface="Arial" panose="020B0604020202020204" pitchFamily="34" charset="0"/>
              <a:buChar char="•"/>
            </a:pPr>
            <a:r>
              <a:rPr lang="en-US" dirty="0"/>
              <a:t>Common response:  “we are only putting a few things in Azure why do I need 65,000+ hosts?”</a:t>
            </a:r>
          </a:p>
          <a:p>
            <a:pPr marL="171450" lvl="1" indent="-171450">
              <a:buFont typeface="Arial" panose="020B0604020202020204" pitchFamily="34" charset="0"/>
              <a:buChar char="•"/>
            </a:pPr>
            <a:r>
              <a:rPr lang="en-US" dirty="0"/>
              <a:t>Remember the goal and that RFC 1918 addresses are Free.</a:t>
            </a:r>
          </a:p>
          <a:p>
            <a:r>
              <a:rPr lang="en-US" sz="2000" dirty="0"/>
              <a:t>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82" y="1516062"/>
            <a:ext cx="6283066" cy="4188710"/>
          </a:xfrm>
          <a:prstGeom prst="rect">
            <a:avLst/>
          </a:pr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 Virtual Network Appliances</a:t>
            </a:r>
          </a:p>
        </p:txBody>
      </p:sp>
      <p:sp>
        <p:nvSpPr>
          <p:cNvPr id="3" name="Text Placeholder 2"/>
          <p:cNvSpPr>
            <a:spLocks noGrp="1"/>
          </p:cNvSpPr>
          <p:nvPr>
            <p:ph type="body" sz="quarter" idx="10"/>
          </p:nvPr>
        </p:nvSpPr>
        <p:spPr>
          <a:xfrm>
            <a:off x="274639" y="1212849"/>
            <a:ext cx="5486399" cy="5724644"/>
          </a:xfrm>
        </p:spPr>
        <p:txBody>
          <a:bodyPr/>
          <a:lstStyle/>
          <a:p>
            <a:r>
              <a:rPr lang="en-US" sz="2000" dirty="0"/>
              <a:t>Azure’s Software Defined Networking gives administrators the ability to control routing with User Defined Routing.  </a:t>
            </a:r>
          </a:p>
          <a:p>
            <a:r>
              <a:rPr lang="en-US" sz="2000" dirty="0"/>
              <a:t>Virtual Network Security Appliances Use Cases:</a:t>
            </a:r>
          </a:p>
          <a:p>
            <a:pPr marL="342900" indent="-342900">
              <a:buFont typeface="Arial" panose="020B0604020202020204" pitchFamily="34" charset="0"/>
              <a:buChar char="•"/>
            </a:pPr>
            <a:r>
              <a:rPr lang="en-US" sz="2000" dirty="0"/>
              <a:t>Authentication and authorization prior to allowing access to your application</a:t>
            </a:r>
          </a:p>
          <a:p>
            <a:pPr marL="342900" indent="-342900">
              <a:buFont typeface="Arial" panose="020B0604020202020204" pitchFamily="34" charset="0"/>
              <a:buChar char="•"/>
            </a:pPr>
            <a:r>
              <a:rPr lang="en-US" sz="2000" dirty="0"/>
              <a:t>Intrusion detection and intrusion response</a:t>
            </a:r>
          </a:p>
          <a:p>
            <a:pPr marL="342900" indent="-342900">
              <a:buFont typeface="Arial" panose="020B0604020202020204" pitchFamily="34" charset="0"/>
              <a:buChar char="•"/>
            </a:pPr>
            <a:r>
              <a:rPr lang="en-US" sz="2000" dirty="0"/>
              <a:t>Application layer inspection for high-level protocols</a:t>
            </a:r>
          </a:p>
          <a:p>
            <a:pPr marL="342900" indent="-342900">
              <a:buFont typeface="Arial" panose="020B0604020202020204" pitchFamily="34" charset="0"/>
              <a:buChar char="•"/>
            </a:pPr>
            <a:r>
              <a:rPr lang="en-US" sz="2000" dirty="0"/>
              <a:t>URL filtering</a:t>
            </a:r>
          </a:p>
          <a:p>
            <a:pPr marL="342900" indent="-342900">
              <a:buFont typeface="Arial" panose="020B0604020202020204" pitchFamily="34" charset="0"/>
              <a:buChar char="•"/>
            </a:pPr>
            <a:r>
              <a:rPr lang="en-US" sz="2000" dirty="0"/>
              <a:t>Network level antivirus and antimalware</a:t>
            </a:r>
          </a:p>
          <a:p>
            <a:pPr marL="342900" indent="-342900">
              <a:buFont typeface="Arial" panose="020B0604020202020204" pitchFamily="34" charset="0"/>
              <a:buChar char="•"/>
            </a:pPr>
            <a:r>
              <a:rPr lang="en-US" sz="2000" dirty="0"/>
              <a:t>Anti-bot protection</a:t>
            </a:r>
          </a:p>
          <a:p>
            <a:pPr marL="342900" indent="-342900">
              <a:buFont typeface="Arial" panose="020B0604020202020204" pitchFamily="34" charset="0"/>
              <a:buChar char="•"/>
            </a:pPr>
            <a:r>
              <a:rPr lang="en-US" sz="2000" dirty="0"/>
              <a:t>Application access control</a:t>
            </a:r>
          </a:p>
          <a:p>
            <a:pPr marL="342900" indent="-342900">
              <a:buFont typeface="Arial" panose="020B0604020202020204" pitchFamily="34" charset="0"/>
              <a:buChar char="•"/>
            </a:pPr>
            <a:r>
              <a:rPr lang="en-US" sz="2000" dirty="0"/>
              <a:t>Additional DDoS protection (above the DDoS protection provided the Azure fabric itself)</a:t>
            </a:r>
          </a:p>
        </p:txBody>
      </p:sp>
      <p:pic>
        <p:nvPicPr>
          <p:cNvPr id="4" name="Picture 3"/>
          <p:cNvPicPr>
            <a:picLocks noChangeAspect="1"/>
          </p:cNvPicPr>
          <p:nvPr/>
        </p:nvPicPr>
        <p:blipFill>
          <a:blip r:embed="rId3"/>
          <a:stretch>
            <a:fillRect/>
          </a:stretch>
        </p:blipFill>
        <p:spPr>
          <a:xfrm>
            <a:off x="5913437" y="1668462"/>
            <a:ext cx="6317751" cy="4205747"/>
          </a:xfrm>
          <a:prstGeom prst="rect">
            <a:avLst/>
          </a:prstGeom>
        </p:spPr>
      </p:pic>
    </p:spTree>
    <p:extLst>
      <p:ext uri="{BB962C8B-B14F-4D97-AF65-F5344CB8AC3E}">
        <p14:creationId xmlns:p14="http://schemas.microsoft.com/office/powerpoint/2010/main" val="22891785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Team Services</a:t>
            </a:r>
          </a:p>
        </p:txBody>
      </p:sp>
      <p:pic>
        <p:nvPicPr>
          <p:cNvPr id="5" name="Picture 4"/>
          <p:cNvPicPr>
            <a:picLocks noChangeAspect="1"/>
          </p:cNvPicPr>
          <p:nvPr/>
        </p:nvPicPr>
        <p:blipFill>
          <a:blip r:embed="rId2"/>
          <a:stretch>
            <a:fillRect/>
          </a:stretch>
        </p:blipFill>
        <p:spPr>
          <a:xfrm>
            <a:off x="3534154" y="1058862"/>
            <a:ext cx="8509996" cy="5501940"/>
          </a:xfrm>
          <a:prstGeom prst="rect">
            <a:avLst/>
          </a:prstGeom>
        </p:spPr>
      </p:pic>
      <p:sp>
        <p:nvSpPr>
          <p:cNvPr id="4" name="Text Placeholder 3"/>
          <p:cNvSpPr>
            <a:spLocks noGrp="1"/>
          </p:cNvSpPr>
          <p:nvPr>
            <p:ph type="body" sz="quarter" idx="10"/>
          </p:nvPr>
        </p:nvSpPr>
        <p:spPr>
          <a:xfrm>
            <a:off x="274638" y="1212850"/>
            <a:ext cx="2666999" cy="2123658"/>
          </a:xfrm>
        </p:spPr>
        <p:txBody>
          <a:bodyPr/>
          <a:lstStyle/>
          <a:p>
            <a:r>
              <a:rPr lang="en-US" sz="2000" dirty="0"/>
              <a:t>Use Case:  A state of the art development environment that will enable continuous integration.</a:t>
            </a:r>
          </a:p>
        </p:txBody>
      </p:sp>
    </p:spTree>
    <p:extLst>
      <p:ext uri="{BB962C8B-B14F-4D97-AF65-F5344CB8AC3E}">
        <p14:creationId xmlns:p14="http://schemas.microsoft.com/office/powerpoint/2010/main" val="141929369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Interview</a:t>
            </a:r>
          </a:p>
        </p:txBody>
      </p:sp>
      <p:sp>
        <p:nvSpPr>
          <p:cNvPr id="3" name="Text Placeholder 2"/>
          <p:cNvSpPr>
            <a:spLocks noGrp="1"/>
          </p:cNvSpPr>
          <p:nvPr>
            <p:ph type="body" sz="quarter" idx="10"/>
          </p:nvPr>
        </p:nvSpPr>
        <p:spPr>
          <a:xfrm>
            <a:off x="274638" y="1212850"/>
            <a:ext cx="11887200" cy="6614118"/>
          </a:xfrm>
        </p:spPr>
        <p:txBody>
          <a:bodyPr/>
          <a:lstStyle/>
          <a:p>
            <a:pPr marL="571500" indent="-571500">
              <a:buFont typeface="Arial" panose="020B0604020202020204" pitchFamily="34" charset="0"/>
              <a:buChar char="•"/>
            </a:pPr>
            <a:r>
              <a:rPr lang="en-US" sz="1800" dirty="0" err="1"/>
              <a:t>Goto</a:t>
            </a:r>
            <a:r>
              <a:rPr lang="en-US" sz="1800" dirty="0"/>
              <a:t> </a:t>
            </a:r>
            <a:r>
              <a:rPr lang="en-US" sz="1800" dirty="0">
                <a:hlinkClick r:id="rId3"/>
              </a:rPr>
              <a:t>https://github.com/willstg/AzureFoundation</a:t>
            </a:r>
            <a:r>
              <a:rPr lang="en-US" sz="1800" dirty="0"/>
              <a:t> and navigate to the Metadata folder, download and rename the spreadsheet by adding the account name to the spreadsheet.  (Sorry it is so big)</a:t>
            </a:r>
          </a:p>
          <a:p>
            <a:pPr marL="571500" indent="-571500">
              <a:buFont typeface="Arial" panose="020B0604020202020204" pitchFamily="34" charset="0"/>
              <a:buChar char="•"/>
            </a:pPr>
            <a:r>
              <a:rPr lang="en-US" sz="1800" dirty="0"/>
              <a:t>Start from Left to Right, one of the first tabs outlines the interview process</a:t>
            </a:r>
          </a:p>
          <a:p>
            <a:pPr marL="571500" indent="-571500">
              <a:buFont typeface="Arial" panose="020B0604020202020204" pitchFamily="34" charset="0"/>
              <a:buChar char="•"/>
            </a:pPr>
            <a:r>
              <a:rPr lang="en-US" sz="1800" dirty="0"/>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171450">
              <a:buFont typeface="Wingdings" panose="05000000000000000000" pitchFamily="2" charset="2"/>
              <a:buChar char="q"/>
            </a:pPr>
            <a:endParaRPr lang="en-US" sz="100" dirty="0"/>
          </a:p>
          <a:p>
            <a:pPr marL="1257300" lvl="4" indent="-571500">
              <a:buFont typeface="Courier New" panose="02070309020205020404" pitchFamily="49" charset="0"/>
              <a:buChar char="o"/>
            </a:pPr>
            <a:r>
              <a:rPr lang="en-US" sz="1600" dirty="0"/>
              <a:t>Is it a centralized or decentralized model?</a:t>
            </a:r>
          </a:p>
          <a:p>
            <a:pPr marL="1257300" lvl="4" indent="-571500">
              <a:buFont typeface="Courier New" panose="02070309020205020404" pitchFamily="49" charset="0"/>
              <a:buChar char="o"/>
            </a:pPr>
            <a:r>
              <a:rPr lang="en-US" sz="1600" dirty="0"/>
              <a:t>Do agencies/departments have their own procurement powers?</a:t>
            </a:r>
          </a:p>
          <a:p>
            <a:pPr marL="1257300" lvl="4" indent="-571500">
              <a:buFont typeface="Courier New" panose="02070309020205020404" pitchFamily="49" charset="0"/>
              <a:buChar char="o"/>
            </a:pPr>
            <a:r>
              <a:rPr lang="en-US" sz="1600" dirty="0"/>
              <a:t>Do they outsource or is all work done in-house?</a:t>
            </a:r>
          </a:p>
          <a:p>
            <a:pPr marL="1257300" lvl="4" indent="-571500">
              <a:buFont typeface="Courier New" panose="02070309020205020404" pitchFamily="49" charset="0"/>
              <a:buChar char="o"/>
            </a:pPr>
            <a:r>
              <a:rPr lang="en-US" sz="1600" dirty="0"/>
              <a:t>Are their agency/department resources shared or separated?</a:t>
            </a:r>
          </a:p>
          <a:p>
            <a:pPr marL="1257300" lvl="4" indent="-571500">
              <a:buFont typeface="Courier New" panose="02070309020205020404" pitchFamily="49" charset="0"/>
              <a:buChar char="o"/>
            </a:pPr>
            <a:r>
              <a:rPr lang="en-US" sz="1600" dirty="0"/>
              <a:t>Do they need special security around the shared/separated resources?</a:t>
            </a:r>
          </a:p>
          <a:p>
            <a:pPr marL="571500" lvl="1" indent="-571500">
              <a:buFont typeface="Arial" panose="020B0604020202020204" pitchFamily="34" charset="0"/>
              <a:buChar char="•"/>
            </a:pPr>
            <a:endParaRPr lang="en-US" sz="100" dirty="0"/>
          </a:p>
          <a:p>
            <a:pPr marL="571500" indent="-571500">
              <a:buFont typeface="Arial" panose="020B0604020202020204" pitchFamily="34" charset="0"/>
              <a:buChar char="•"/>
            </a:pPr>
            <a:r>
              <a:rPr lang="en-US" sz="1800" dirty="0"/>
              <a:t>Subscription Naming Conventions could be no changes, or customized.  Option to have less subscriptions.</a:t>
            </a:r>
          </a:p>
          <a:p>
            <a:pPr marL="571500" indent="-571500">
              <a:buFont typeface="Arial" panose="020B0604020202020204" pitchFamily="34" charset="0"/>
              <a:buChar char="•"/>
            </a:pPr>
            <a:r>
              <a:rPr lang="en-US" sz="1800" dirty="0"/>
              <a:t>Decide what four datacenters to use, reference the Azure Data Center Pair documents to make sure there is an understanding on the Azure failover design.  </a:t>
            </a:r>
          </a:p>
          <a:p>
            <a:pPr marL="571500" indent="-571500">
              <a:buFont typeface="Arial" panose="020B0604020202020204" pitchFamily="34" charset="0"/>
              <a:buChar char="•"/>
            </a:pPr>
            <a:r>
              <a:rPr lang="en-US" sz="1800" dirty="0"/>
              <a:t>Determine if Network Virtual Appliances (NVA) will be used in conjunction with the Azure Software Defined Networking.  Update the Subnets that will be subjected to the User Defined Routing rules.</a:t>
            </a:r>
          </a:p>
          <a:p>
            <a:pPr marL="571500" indent="-571500">
              <a:buFont typeface="Arial" panose="020B0604020202020204" pitchFamily="34" charset="0"/>
              <a:buChar char="•"/>
            </a:pPr>
            <a:r>
              <a:rPr lang="en-US" sz="1800" dirty="0"/>
              <a:t>Introduce ExpressRoute and the path to integrate with </a:t>
            </a:r>
            <a:r>
              <a:rPr lang="en-US" sz="1800" dirty="0" err="1"/>
              <a:t>IPSec</a:t>
            </a:r>
            <a:r>
              <a:rPr lang="en-US" sz="1800" dirty="0"/>
              <a:t> VPNs (Dynamic or Static routing).</a:t>
            </a:r>
          </a:p>
          <a:p>
            <a:pPr marL="571500" indent="-571500">
              <a:buFont typeface="Arial" panose="020B0604020202020204" pitchFamily="34" charset="0"/>
              <a:buChar char="•"/>
            </a:pPr>
            <a:r>
              <a:rPr lang="en-US" sz="1800" dirty="0"/>
              <a:t>Local Networks, IP space that will be accessible from Azure’s private connections.</a:t>
            </a:r>
          </a:p>
          <a:p>
            <a:pPr marL="571500" indent="-571500">
              <a:buFont typeface="Arial" panose="020B0604020202020204" pitchFamily="34" charset="0"/>
              <a:buChar char="•"/>
            </a:pPr>
            <a:r>
              <a:rPr lang="en-US" sz="1800" dirty="0"/>
              <a:t> 	</a:t>
            </a:r>
          </a:p>
          <a:p>
            <a:pPr marL="571500" indent="-571500">
              <a:buFont typeface="Arial" panose="020B0604020202020204" pitchFamily="34" charset="0"/>
              <a:buChar char="•"/>
            </a:pPr>
            <a:endParaRPr lang="en-US" sz="1800" dirty="0"/>
          </a:p>
          <a:p>
            <a:pPr marL="571500" indent="-571500">
              <a:buFont typeface="Arial" panose="020B0604020202020204" pitchFamily="34" charset="0"/>
              <a:buChar char="•"/>
            </a:pPr>
            <a:endParaRPr lang="en-US" sz="1800" dirty="0"/>
          </a:p>
        </p:txBody>
      </p:sp>
    </p:spTree>
    <p:extLst>
      <p:ext uri="{BB962C8B-B14F-4D97-AF65-F5344CB8AC3E}">
        <p14:creationId xmlns:p14="http://schemas.microsoft.com/office/powerpoint/2010/main" val="30519801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Partners who will deploy the AzureFoundation</a:t>
            </a:r>
          </a:p>
        </p:txBody>
      </p:sp>
      <p:sp>
        <p:nvSpPr>
          <p:cNvPr id="5" name="Text Placeholder 4"/>
          <p:cNvSpPr>
            <a:spLocks noGrp="1"/>
          </p:cNvSpPr>
          <p:nvPr>
            <p:ph type="body" sz="quarter" idx="10"/>
          </p:nvPr>
        </p:nvSpPr>
        <p:spPr>
          <a:xfrm>
            <a:off x="274638" y="1212850"/>
            <a:ext cx="5029199" cy="2031325"/>
          </a:xfrm>
        </p:spPr>
        <p:txBody>
          <a:bodyPr/>
          <a:lstStyle/>
          <a:p>
            <a:r>
              <a:rPr lang="en-US" sz="2000" dirty="0"/>
              <a:t>The list of partners who will deploy the AzureFoundation are listed in a tab on the AzureFoundation’s Metadata Directory.  </a:t>
            </a:r>
          </a:p>
          <a:p>
            <a:endParaRPr lang="en-US" dirty="0"/>
          </a:p>
          <a:p>
            <a:r>
              <a:rPr lang="en-US" sz="2000" dirty="0">
                <a:hlinkClick r:id="rId2"/>
              </a:rPr>
              <a:t>https://github.com/willstg/AzureFoundation</a:t>
            </a:r>
            <a:endParaRPr lang="en-US" dirty="0"/>
          </a:p>
        </p:txBody>
      </p:sp>
      <p:pic>
        <p:nvPicPr>
          <p:cNvPr id="3" name="Picture 2"/>
          <p:cNvPicPr>
            <a:picLocks noChangeAspect="1"/>
          </p:cNvPicPr>
          <p:nvPr/>
        </p:nvPicPr>
        <p:blipFill>
          <a:blip r:embed="rId3"/>
          <a:stretch>
            <a:fillRect/>
          </a:stretch>
        </p:blipFill>
        <p:spPr>
          <a:xfrm>
            <a:off x="7742237" y="1058862"/>
            <a:ext cx="3751372" cy="5630863"/>
          </a:xfrm>
          <a:prstGeom prst="rect">
            <a:avLst/>
          </a:pr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the Spreadsheet</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Where:  SLG Azure SharePoint “</a:t>
            </a:r>
            <a:r>
              <a:rPr lang="en-US" sz="2000" dirty="0">
                <a:hlinkClick r:id="rId2"/>
              </a:rPr>
              <a:t>Foundation</a:t>
            </a:r>
            <a:r>
              <a:rPr lang="en-US" sz="2000" dirty="0"/>
              <a:t>”</a:t>
            </a:r>
          </a:p>
          <a:p>
            <a:pPr marL="571500" indent="-571500">
              <a:buFont typeface="Arial" panose="020B0604020202020204" pitchFamily="34" charset="0"/>
              <a:buChar char="•"/>
            </a:pPr>
            <a:r>
              <a:rPr lang="en-US" sz="2000" dirty="0"/>
              <a:t>Create a copy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Pattern</a:t>
            </a:r>
          </a:p>
        </p:txBody>
      </p:sp>
      <p:sp>
        <p:nvSpPr>
          <p:cNvPr id="3" name="Text Placeholder 2"/>
          <p:cNvSpPr>
            <a:spLocks noGrp="1"/>
          </p:cNvSpPr>
          <p:nvPr>
            <p:ph type="body" sz="quarter" idx="10"/>
          </p:nvPr>
        </p:nvSpPr>
        <p:spPr>
          <a:xfrm>
            <a:off x="274639" y="1212849"/>
            <a:ext cx="5486399" cy="5078313"/>
          </a:xfrm>
        </p:spPr>
        <p:txBody>
          <a:bodyPr/>
          <a:lstStyle/>
          <a:p>
            <a:r>
              <a:rPr lang="en-US" sz="2000" dirty="0"/>
              <a:t>The EA Portal and Account Portal have a Read Only API, which prevent us from writing automation to deploy “Departments”, “Account” and “Subscriptions”.  Thus, the metadata gives a naming convention to follow and use in the “click, click, click” interface.</a:t>
            </a:r>
          </a:p>
          <a:p>
            <a:r>
              <a:rPr lang="en-US" sz="2000" dirty="0"/>
              <a:t>Naming conventions are formulas that help the enterprise classify data.  The metadata uses formulas to match the enterprise naming conventions.  This is a template, it can be modified.  </a:t>
            </a:r>
          </a:p>
          <a:p>
            <a:r>
              <a:rPr lang="en-US" sz="2000" dirty="0"/>
              <a:t>When the network team offers to design the IP addresses, the AzureFoundation pattern is now an example and all the template work available will need to be reproduced.</a:t>
            </a:r>
          </a:p>
          <a:p>
            <a:endParaRPr lang="en-US" sz="2000" dirty="0"/>
          </a:p>
        </p:txBody>
      </p:sp>
      <p:pic>
        <p:nvPicPr>
          <p:cNvPr id="5" name="Picture 4"/>
          <p:cNvPicPr>
            <a:picLocks noChangeAspect="1"/>
          </p:cNvPicPr>
          <p:nvPr/>
        </p:nvPicPr>
        <p:blipFill>
          <a:blip r:embed="rId2"/>
          <a:stretch>
            <a:fillRect/>
          </a:stretch>
        </p:blipFill>
        <p:spPr>
          <a:xfrm>
            <a:off x="7742237" y="677862"/>
            <a:ext cx="3954064" cy="5935663"/>
          </a:xfrm>
          <a:prstGeom prst="rect">
            <a:avLst/>
          </a:pr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Build Sheets	</a:t>
            </a:r>
          </a:p>
        </p:txBody>
      </p:sp>
      <p:sp>
        <p:nvSpPr>
          <p:cNvPr id="3" name="Text Placeholder 2"/>
          <p:cNvSpPr>
            <a:spLocks noGrp="1"/>
          </p:cNvSpPr>
          <p:nvPr>
            <p:ph type="body" sz="quarter" idx="10"/>
          </p:nvPr>
        </p:nvSpPr>
        <p:spPr>
          <a:xfrm>
            <a:off x="274639" y="1212849"/>
            <a:ext cx="5486399" cy="4924425"/>
          </a:xfrm>
        </p:spPr>
        <p:txBody>
          <a:bodyPr/>
          <a:lstStyle/>
          <a:p>
            <a:pPr marL="342900" indent="-342900">
              <a:buFont typeface="Arial" panose="020B0604020202020204" pitchFamily="34" charset="0"/>
              <a:buChar char="•"/>
            </a:pPr>
            <a:r>
              <a:rPr lang="en-US" sz="2000" dirty="0"/>
              <a:t>Patterns are modelled in a spreadsheet giving a safe level of abstraction.</a:t>
            </a:r>
          </a:p>
          <a:p>
            <a:pPr marL="342900" indent="-342900">
              <a:buFont typeface="Arial" panose="020B0604020202020204" pitchFamily="34" charset="0"/>
              <a:buChar char="•"/>
            </a:pPr>
            <a:r>
              <a:rPr lang="en-US" sz="2000" dirty="0"/>
              <a:t>Common Workloads</a:t>
            </a:r>
          </a:p>
          <a:p>
            <a:pPr marL="574675" lvl="2" indent="-342900">
              <a:buFont typeface="Arial" panose="020B0604020202020204" pitchFamily="34" charset="0"/>
              <a:buChar char="•"/>
            </a:pPr>
            <a:r>
              <a:rPr lang="en-US" dirty="0"/>
              <a:t>Identity Pattern (7 Servers)</a:t>
            </a:r>
          </a:p>
          <a:p>
            <a:pPr marL="574675" lvl="2" indent="-342900">
              <a:buFont typeface="Arial" panose="020B0604020202020204" pitchFamily="34" charset="0"/>
              <a:buChar char="•"/>
            </a:pPr>
            <a:r>
              <a:rPr lang="en-US" dirty="0"/>
              <a:t>SharePoint Pattern (11 Servers)</a:t>
            </a:r>
          </a:p>
          <a:p>
            <a:pPr marL="574675" lvl="2" indent="-342900">
              <a:buFont typeface="Arial" panose="020B0604020202020204" pitchFamily="34" charset="0"/>
              <a:buChar char="•"/>
            </a:pPr>
            <a:r>
              <a:rPr lang="en-US" dirty="0"/>
              <a:t>SQL Server Pattern (3 Servers)</a:t>
            </a:r>
          </a:p>
          <a:p>
            <a:pPr marL="574675" lvl="2" indent="-342900">
              <a:buFont typeface="Arial" panose="020B0604020202020204" pitchFamily="34" charset="0"/>
              <a:buChar char="•"/>
            </a:pPr>
            <a:r>
              <a:rPr lang="en-US" dirty="0"/>
              <a:t>Remote Desktop Server Pattern (7 servers)</a:t>
            </a:r>
          </a:p>
          <a:p>
            <a:pPr marL="342900" indent="-342900">
              <a:buFont typeface="Arial" panose="020B0604020202020204" pitchFamily="34" charset="0"/>
              <a:buChar char="•"/>
            </a:pPr>
            <a:r>
              <a:rPr lang="en-US" sz="2000" dirty="0"/>
              <a:t>Naming Conventions are formulas</a:t>
            </a:r>
          </a:p>
          <a:p>
            <a:pPr marL="342900" indent="-342900">
              <a:buFont typeface="Arial" panose="020B0604020202020204" pitchFamily="34" charset="0"/>
              <a:buChar char="•"/>
            </a:pPr>
            <a:r>
              <a:rPr lang="en-US" sz="2000" dirty="0"/>
              <a:t>The spreadsheet is cumbersome, needs improvements.  </a:t>
            </a:r>
          </a:p>
          <a:p>
            <a:pPr marL="342900" indent="-342900">
              <a:buFont typeface="Arial" panose="020B0604020202020204" pitchFamily="34" charset="0"/>
              <a:buChar char="•"/>
            </a:pPr>
            <a:r>
              <a:rPr lang="en-US" sz="2000" dirty="0" err="1"/>
              <a:t>ServiceNow</a:t>
            </a:r>
            <a:r>
              <a:rPr lang="en-US" sz="2000" dirty="0"/>
              <a:t>, Remedy or other ITSM systems may be better suited for provisioning workloads.</a:t>
            </a:r>
          </a:p>
        </p:txBody>
      </p:sp>
      <p:pic>
        <p:nvPicPr>
          <p:cNvPr id="6" name="Picture 5"/>
          <p:cNvPicPr>
            <a:picLocks noChangeAspect="1"/>
          </p:cNvPicPr>
          <p:nvPr/>
        </p:nvPicPr>
        <p:blipFill>
          <a:blip r:embed="rId2"/>
          <a:stretch>
            <a:fillRect/>
          </a:stretch>
        </p:blipFill>
        <p:spPr>
          <a:xfrm>
            <a:off x="7742237" y="-29453"/>
            <a:ext cx="4659429" cy="6994525"/>
          </a:xfrm>
          <a:prstGeom prst="rect">
            <a:avLst/>
          </a:pr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5262979"/>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2"/>
            </a:endParaRPr>
          </a:p>
          <a:p>
            <a:pPr marL="342900" indent="-342900">
              <a:buFont typeface="Arial" panose="020B0604020202020204" pitchFamily="34" charset="0"/>
              <a:buChar char="•"/>
            </a:pPr>
            <a:r>
              <a:rPr lang="en-US" sz="2000" dirty="0">
                <a:hlinkClick r:id="rId2"/>
              </a:rPr>
              <a:t>Standard SOW</a:t>
            </a:r>
            <a:r>
              <a:rPr lang="en-US" sz="2000" dirty="0"/>
              <a:t> </a:t>
            </a:r>
          </a:p>
          <a:p>
            <a:pPr marL="342900" indent="-342900">
              <a:buFont typeface="Arial" panose="020B0604020202020204" pitchFamily="34" charset="0"/>
              <a:buChar char="•"/>
            </a:pPr>
            <a:r>
              <a:rPr lang="en-US" sz="2000" dirty="0">
                <a:hlinkClick r:id="rId3"/>
              </a:rPr>
              <a:t>AzureFoundation GitHub Repository </a:t>
            </a:r>
            <a:r>
              <a:rPr lang="en-US" sz="2000" dirty="0"/>
              <a:t>for example templates that work in the Microsoft Azure Government (MAG) community cloud</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95159"/>
          </a:xfrm>
        </p:spPr>
        <p:txBody>
          <a:bodyPr/>
          <a:lstStyle/>
          <a:p>
            <a:r>
              <a:rPr lang="en-US" sz="2000" dirty="0"/>
              <a:t>Enterprise Enrollment Portal:  </a:t>
            </a:r>
            <a:r>
              <a:rPr lang="en-US" sz="2000" dirty="0">
                <a:hlinkClick r:id="rId2"/>
              </a:rPr>
              <a:t>https://ea.azure.com</a:t>
            </a:r>
            <a:endParaRPr lang="en-US" sz="2000" dirty="0"/>
          </a:p>
          <a:p>
            <a:r>
              <a:rPr lang="en-US" sz="2000" dirty="0"/>
              <a:t>MAG Account Portal:  </a:t>
            </a:r>
            <a:r>
              <a:rPr lang="en-US" sz="2000" dirty="0">
                <a:hlinkClick r:id="rId3"/>
              </a:rPr>
              <a:t>https://account.windowsazure.us</a:t>
            </a:r>
            <a:endParaRPr lang="en-US" sz="2000" dirty="0"/>
          </a:p>
          <a:p>
            <a:r>
              <a:rPr lang="en-US" sz="2000" dirty="0"/>
              <a:t>MAC Account Portal:  </a:t>
            </a:r>
            <a:r>
              <a:rPr lang="en-US" sz="2000" dirty="0">
                <a:hlinkClick r:id="rId4"/>
              </a:rPr>
              <a:t>https://account.windowsazure.com</a:t>
            </a:r>
            <a:endParaRPr lang="en-US" sz="2000" dirty="0"/>
          </a:p>
          <a:p>
            <a:r>
              <a:rPr lang="en-US" sz="2000" dirty="0"/>
              <a:t>MAC Azure Management:  </a:t>
            </a:r>
            <a:r>
              <a:rPr lang="en-US" sz="2000" dirty="0">
                <a:hlinkClick r:id="rId5"/>
              </a:rPr>
              <a:t>https://manage.windowsazure.com</a:t>
            </a:r>
            <a:endParaRPr lang="en-US" sz="2000" dirty="0"/>
          </a:p>
          <a:p>
            <a:r>
              <a:rPr lang="en-US" sz="2000" dirty="0"/>
              <a:t>MAG Azure Management:  </a:t>
            </a:r>
            <a:r>
              <a:rPr lang="en-US" sz="2000" dirty="0">
                <a:hlinkClick r:id="rId6"/>
              </a:rPr>
              <a:t>https://manage.windowsazure.us</a:t>
            </a:r>
            <a:endParaRPr lang="en-US" sz="2000" dirty="0"/>
          </a:p>
          <a:p>
            <a:r>
              <a:rPr lang="en-US" sz="2000" dirty="0"/>
              <a:t>MAC Support:  </a:t>
            </a:r>
            <a:r>
              <a:rPr lang="en-US" sz="2000" dirty="0">
                <a:hlinkClick r:id="rId7"/>
              </a:rPr>
              <a:t>http://aka.ms/AzureEntSupport</a:t>
            </a:r>
            <a:endParaRPr lang="en-US" sz="2000" dirty="0"/>
          </a:p>
          <a:p>
            <a:r>
              <a:rPr lang="en-US" sz="2000" dirty="0"/>
              <a:t>MAG Support: </a:t>
            </a:r>
            <a:r>
              <a:rPr lang="en-US" sz="2000" u="sng" dirty="0">
                <a:hlinkClick r:id="rId8"/>
              </a:rPr>
              <a:t>http://aka.ms/azuregovsupport</a:t>
            </a:r>
            <a:endParaRPr lang="en-US" sz="2000" u="sng" dirty="0"/>
          </a:p>
          <a:p>
            <a:r>
              <a:rPr lang="en-US" sz="2000" dirty="0"/>
              <a:t>Office Portal:  </a:t>
            </a:r>
            <a:r>
              <a:rPr lang="en-US" sz="2000" dirty="0">
                <a:hlinkClick r:id="rId9"/>
              </a:rPr>
              <a:t>https://portal.office.com</a:t>
            </a:r>
            <a:endParaRPr lang="en-US" sz="2000" dirty="0"/>
          </a:p>
          <a:p>
            <a:r>
              <a:rPr lang="en-US" sz="2000" dirty="0">
                <a:hlinkClick r:id="rId10"/>
              </a:rPr>
              <a:t>Azure Government Documentation</a:t>
            </a:r>
            <a:endParaRPr lang="en-US" sz="2000" dirty="0"/>
          </a:p>
          <a:p>
            <a:r>
              <a:rPr lang="en-US" sz="2000" dirty="0"/>
              <a:t>Managing Azure Subscriptions with PowerShell </a:t>
            </a:r>
            <a:r>
              <a:rPr lang="en-US" sz="2000" dirty="0">
                <a:hlinkClick r:id="rId11"/>
              </a:rPr>
              <a:t>here</a:t>
            </a:r>
            <a:r>
              <a:rPr lang="en-US" sz="2000" dirty="0"/>
              <a:t> has some additional discussion</a:t>
            </a:r>
          </a:p>
          <a:p>
            <a:r>
              <a:rPr lang="en-US" sz="2000" dirty="0"/>
              <a:t>Getting Started with Azure PowerShell for Azure Government blog </a:t>
            </a:r>
            <a:r>
              <a:rPr lang="en-US" sz="2000" dirty="0">
                <a:hlinkClick r:id="rId12"/>
              </a:rPr>
              <a:t>here</a:t>
            </a:r>
            <a:r>
              <a:rPr lang="en-US" sz="2000" dirty="0"/>
              <a:t>. </a:t>
            </a:r>
          </a:p>
          <a:p>
            <a:r>
              <a:rPr lang="en-US" sz="2000" dirty="0"/>
              <a:t>Review of the Azure Portal </a:t>
            </a:r>
            <a:r>
              <a:rPr lang="en-US" sz="2000" dirty="0">
                <a:hlinkClick r:id="rId13"/>
              </a:rPr>
              <a:t>here</a:t>
            </a:r>
            <a:r>
              <a:rPr lang="en-US" sz="2000" dirty="0"/>
              <a:t>.</a:t>
            </a:r>
          </a:p>
          <a:p>
            <a:endParaRPr lang="en-US" dirty="0"/>
          </a:p>
        </p:txBody>
      </p:sp>
      <p:sp>
        <p:nvSpPr>
          <p:cNvPr id="3" name="Title 2"/>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30588127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a:t>Visual Studio and PowerShell ISE</a:t>
            </a:r>
          </a:p>
          <a:p>
            <a:r>
              <a:rPr lang="en-US" dirty="0"/>
              <a:t>Security Keys, Published Settings File</a:t>
            </a:r>
          </a:p>
          <a:p>
            <a:r>
              <a:rPr lang="en-US" dirty="0"/>
              <a:t>Portal Role Management</a:t>
            </a:r>
          </a:p>
          <a:p>
            <a:r>
              <a:rPr lang="en-US" dirty="0"/>
              <a:t>Azure Resource Management (ARM)</a:t>
            </a:r>
          </a:p>
        </p:txBody>
      </p:sp>
      <p:sp>
        <p:nvSpPr>
          <p:cNvPr id="3" name="Title 2"/>
          <p:cNvSpPr>
            <a:spLocks noGrp="1"/>
          </p:cNvSpPr>
          <p:nvPr>
            <p:ph type="title"/>
          </p:nvPr>
        </p:nvSpPr>
        <p:spPr/>
        <p:txBody>
          <a:bodyPr/>
          <a:lstStyle/>
          <a:p>
            <a:r>
              <a:rPr lang="en-US" dirty="0"/>
              <a:t>Portal, PowerShell, CLI, and JSON</a:t>
            </a:r>
          </a:p>
        </p:txBody>
      </p:sp>
    </p:spTree>
    <p:extLst>
      <p:ext uri="{BB962C8B-B14F-4D97-AF65-F5344CB8AC3E}">
        <p14:creationId xmlns:p14="http://schemas.microsoft.com/office/powerpoint/2010/main" val="10844165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Portal</a:t>
            </a:r>
          </a:p>
        </p:txBody>
      </p:sp>
      <p:sp>
        <p:nvSpPr>
          <p:cNvPr id="4" name="Text Placeholder 3"/>
          <p:cNvSpPr>
            <a:spLocks noGrp="1"/>
          </p:cNvSpPr>
          <p:nvPr>
            <p:ph type="body" sz="quarter" idx="10"/>
          </p:nvPr>
        </p:nvSpPr>
        <p:spPr>
          <a:xfrm>
            <a:off x="274638" y="1212850"/>
            <a:ext cx="6400799" cy="3970318"/>
          </a:xfrm>
        </p:spPr>
        <p:txBody>
          <a:bodyPr/>
          <a:lstStyle/>
          <a:p>
            <a:pPr marL="342900" indent="-342900">
              <a:buFont typeface="Arial" panose="020B0604020202020204" pitchFamily="34" charset="0"/>
              <a:buChar char="•"/>
            </a:pPr>
            <a:r>
              <a:rPr lang="en-US" sz="2000" dirty="0"/>
              <a:t>Use the answers provided in the Department worksheet in the AzureFoundation Spreadsheet (AFS) to setup the Enterprise Enrollment.</a:t>
            </a:r>
          </a:p>
          <a:p>
            <a:pPr marL="342900" indent="-342900">
              <a:buFont typeface="Arial" panose="020B0604020202020204" pitchFamily="34" charset="0"/>
              <a:buChar char="•"/>
            </a:pPr>
            <a:r>
              <a:rPr lang="en-US" sz="2000" dirty="0"/>
              <a:t>Leverage the “Notes” worksheet in the AFS for step by step guidance.</a:t>
            </a:r>
          </a:p>
          <a:p>
            <a:pPr marL="342900" indent="-342900">
              <a:buFont typeface="Arial" panose="020B0604020202020204" pitchFamily="34" charset="0"/>
              <a:buChar char="•"/>
            </a:pPr>
            <a:r>
              <a:rPr lang="en-US" sz="2000" dirty="0"/>
              <a:t>Make “Service” users for Department and Account Administrator roles, it seems losing passwords or organizational change as users move to new roles causes unexpected delays.</a:t>
            </a:r>
          </a:p>
          <a:p>
            <a:pPr marL="342900" indent="-342900">
              <a:buFont typeface="Arial" panose="020B0604020202020204" pitchFamily="34" charset="0"/>
              <a:buChar char="•"/>
            </a:pPr>
            <a:r>
              <a:rPr lang="en-US" sz="2000" dirty="0"/>
              <a:t>Global Administrators in the Azure Active Directory is very powerful, consider they can reset anyone’s password and impersonate that person, including the Enterprise Administrators.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31278"/>
          <a:stretch/>
        </p:blipFill>
        <p:spPr>
          <a:xfrm>
            <a:off x="6751637" y="906462"/>
            <a:ext cx="5412566" cy="5246654"/>
          </a:xfrm>
          <a:prstGeom prst="rect">
            <a:avLst/>
          </a:prstGeom>
        </p:spPr>
      </p:pic>
    </p:spTree>
    <p:extLst>
      <p:ext uri="{BB962C8B-B14F-4D97-AF65-F5344CB8AC3E}">
        <p14:creationId xmlns:p14="http://schemas.microsoft.com/office/powerpoint/2010/main" val="40521900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Portal</a:t>
            </a:r>
          </a:p>
        </p:txBody>
      </p:sp>
      <p:sp>
        <p:nvSpPr>
          <p:cNvPr id="3" name="Text Placeholder 2"/>
          <p:cNvSpPr>
            <a:spLocks noGrp="1"/>
          </p:cNvSpPr>
          <p:nvPr>
            <p:ph type="body" sz="quarter" idx="10"/>
          </p:nvPr>
        </p:nvSpPr>
        <p:spPr>
          <a:xfrm>
            <a:off x="274638" y="1212850"/>
            <a:ext cx="5867399" cy="3077766"/>
          </a:xfrm>
        </p:spPr>
        <p:txBody>
          <a:bodyPr/>
          <a:lstStyle/>
          <a:p>
            <a:pPr marL="342900" indent="-342900">
              <a:buFont typeface="Arial" panose="020B0604020202020204" pitchFamily="34" charset="0"/>
              <a:buChar char="•"/>
            </a:pPr>
            <a:r>
              <a:rPr lang="en-US" sz="2000" dirty="0"/>
              <a:t>This is where subscriptions are made and renamed to align to the AzureFoundation pattern.</a:t>
            </a:r>
          </a:p>
          <a:p>
            <a:pPr marL="342900" indent="-342900">
              <a:buFont typeface="Arial" panose="020B0604020202020204" pitchFamily="34" charset="0"/>
              <a:buChar char="•"/>
            </a:pPr>
            <a:r>
              <a:rPr lang="en-US" sz="2000" dirty="0"/>
              <a:t>Every subscription name should be unique, use the naming convention agreed to in the spreadsheet.</a:t>
            </a:r>
          </a:p>
          <a:p>
            <a:pPr marL="342900" indent="-342900">
              <a:buFont typeface="Arial" panose="020B0604020202020204" pitchFamily="34" charset="0"/>
              <a:buChar char="•"/>
            </a:pPr>
            <a:r>
              <a:rPr lang="en-US" sz="2000" dirty="0"/>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681"/>
          <a:stretch/>
        </p:blipFill>
        <p:spPr>
          <a:xfrm>
            <a:off x="6370637" y="1211536"/>
            <a:ext cx="5879584" cy="4876525"/>
          </a:xfrm>
          <a:prstGeom prst="rect">
            <a:avLst/>
          </a:pr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and Resource Portal</a:t>
            </a:r>
          </a:p>
        </p:txBody>
      </p:sp>
      <p:sp>
        <p:nvSpPr>
          <p:cNvPr id="3" name="Text Placeholder 2"/>
          <p:cNvSpPr>
            <a:spLocks noGrp="1"/>
          </p:cNvSpPr>
          <p:nvPr>
            <p:ph type="body" sz="quarter" idx="10"/>
          </p:nvPr>
        </p:nvSpPr>
        <p:spPr>
          <a:xfrm>
            <a:off x="274638" y="1212850"/>
            <a:ext cx="5181599" cy="3970318"/>
          </a:xfrm>
        </p:spPr>
        <p:txBody>
          <a:bodyPr/>
          <a:lstStyle/>
          <a:p>
            <a:pPr marL="342900" indent="-342900">
              <a:buFont typeface="Arial" panose="020B0604020202020204" pitchFamily="34" charset="0"/>
              <a:buChar char="•"/>
            </a:pPr>
            <a:r>
              <a:rPr lang="en-US" sz="2000" dirty="0"/>
              <a:t>This is the subscription.  The subscription is where workload is deployed in Azure.  </a:t>
            </a:r>
          </a:p>
          <a:p>
            <a:pPr marL="342900" indent="-342900">
              <a:buFont typeface="Arial" panose="020B0604020202020204" pitchFamily="34" charset="0"/>
              <a:buChar char="•"/>
            </a:pPr>
            <a:r>
              <a:rPr lang="en-US" sz="2000" dirty="0"/>
              <a:t>Set up the Co-Administrator for each Subscription, assign the partner at a minimum.</a:t>
            </a:r>
          </a:p>
          <a:p>
            <a:pPr marL="342900" indent="-342900">
              <a:buFont typeface="Arial" panose="020B0604020202020204" pitchFamily="34" charset="0"/>
              <a:buChar char="•"/>
            </a:pPr>
            <a:r>
              <a:rPr lang="en-US" sz="2000" dirty="0"/>
              <a:t>Security disclaimer, anyone who is a Co-Admin in the classic portal can download certificates and make changes to subscription even after they lose Co-Admin access.  Change the keys as Partners and employees change roles.</a:t>
            </a:r>
          </a:p>
          <a:p>
            <a:pPr marL="342900" indent="-342900">
              <a:buFont typeface="Arial" panose="020B0604020202020204" pitchFamily="34" charset="0"/>
              <a:buChar char="•"/>
            </a:pPr>
            <a:r>
              <a:rPr lang="en-US" sz="2000" dirty="0"/>
              <a:t>Role Based Access Control is available in the Azure Resource Model.</a:t>
            </a:r>
          </a:p>
        </p:txBody>
      </p:sp>
      <p:pic>
        <p:nvPicPr>
          <p:cNvPr id="6" name="Picture 5"/>
          <p:cNvPicPr>
            <a:picLocks noChangeAspect="1"/>
          </p:cNvPicPr>
          <p:nvPr/>
        </p:nvPicPr>
        <p:blipFill>
          <a:blip r:embed="rId2"/>
          <a:stretch>
            <a:fillRect/>
          </a:stretch>
        </p:blipFill>
        <p:spPr>
          <a:xfrm>
            <a:off x="6065837" y="1287462"/>
            <a:ext cx="5957192" cy="3968406"/>
          </a:xfrm>
          <a:prstGeom prst="rect">
            <a:avLst/>
          </a:prstGeom>
        </p:spPr>
      </p:pic>
    </p:spTree>
    <p:extLst>
      <p:ext uri="{BB962C8B-B14F-4D97-AF65-F5344CB8AC3E}">
        <p14:creationId xmlns:p14="http://schemas.microsoft.com/office/powerpoint/2010/main" val="5472524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Explorer	</a:t>
            </a:r>
          </a:p>
        </p:txBody>
      </p:sp>
      <p:sp>
        <p:nvSpPr>
          <p:cNvPr id="3" name="Text Placeholder 2"/>
          <p:cNvSpPr>
            <a:spLocks noGrp="1"/>
          </p:cNvSpPr>
          <p:nvPr>
            <p:ph type="body" sz="quarter" idx="10"/>
          </p:nvPr>
        </p:nvSpPr>
        <p:spPr>
          <a:xfrm>
            <a:off x="274638" y="1212850"/>
            <a:ext cx="11887200" cy="1846659"/>
          </a:xfrm>
        </p:spPr>
        <p:txBody>
          <a:bodyPr/>
          <a:lstStyle/>
          <a:p>
            <a:r>
              <a:rPr lang="en-US" u="sng" dirty="0">
                <a:hlinkClick r:id="rId2"/>
              </a:rPr>
              <a:t>https://blogs.msdn.microsoft.com/azuregov/2016/09/20/how-to-use-storage-explorer-with-microsoft-azure-for-government/</a:t>
            </a:r>
            <a:endParaRPr lang="en-US" dirty="0"/>
          </a:p>
        </p:txBody>
      </p:sp>
    </p:spTree>
    <p:extLst>
      <p:ext uri="{BB962C8B-B14F-4D97-AF65-F5344CB8AC3E}">
        <p14:creationId xmlns:p14="http://schemas.microsoft.com/office/powerpoint/2010/main" val="41260700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Access</a:t>
            </a:r>
          </a:p>
        </p:txBody>
      </p:sp>
      <p:sp>
        <p:nvSpPr>
          <p:cNvPr id="3" name="Text Placeholder 2"/>
          <p:cNvSpPr>
            <a:spLocks noGrp="1"/>
          </p:cNvSpPr>
          <p:nvPr>
            <p:ph type="body" sz="quarter" idx="10"/>
          </p:nvPr>
        </p:nvSpPr>
        <p:spPr>
          <a:xfrm>
            <a:off x="274638" y="1212850"/>
            <a:ext cx="6476999" cy="2369880"/>
          </a:xfrm>
        </p:spPr>
        <p:txBody>
          <a:bodyPr/>
          <a:lstStyle/>
          <a:p>
            <a:pPr marL="342900" indent="-342900">
              <a:buFont typeface="Arial" panose="020B0604020202020204" pitchFamily="34" charset="0"/>
              <a:buChar char="•"/>
            </a:pPr>
            <a:r>
              <a:rPr lang="en-US" sz="2000" dirty="0"/>
              <a:t>Most of the patterns are configured with PowerShell.</a:t>
            </a:r>
          </a:p>
          <a:p>
            <a:pPr marL="342900" indent="-342900">
              <a:buFont typeface="Arial" panose="020B0604020202020204" pitchFamily="34" charset="0"/>
              <a:buChar char="•"/>
            </a:pPr>
            <a:r>
              <a:rPr lang="en-US" sz="2000" dirty="0"/>
              <a:t>The Azure Virtual Network PowerShell and XML</a:t>
            </a:r>
          </a:p>
          <a:p>
            <a:pPr marL="342900" indent="-342900">
              <a:buFont typeface="Arial" panose="020B0604020202020204" pitchFamily="34" charset="0"/>
              <a:buChar char="•"/>
            </a:pPr>
            <a:r>
              <a:rPr lang="en-US" sz="2000" dirty="0"/>
              <a:t>The Azure Network Security Group defaults for each VNET.  Make it so the DMZ is the only subnet where workload can be accessed from the Internet.</a:t>
            </a:r>
          </a:p>
          <a:p>
            <a:pPr marL="342900" indent="-342900">
              <a:buFont typeface="Arial" panose="020B0604020202020204" pitchFamily="34" charset="0"/>
              <a:buChar char="•"/>
            </a:pPr>
            <a:r>
              <a:rPr lang="en-US" sz="2000" dirty="0"/>
              <a:t>The Identity Pattern PowerShell</a:t>
            </a:r>
          </a:p>
          <a:p>
            <a:pPr marL="342900" indent="-342900">
              <a:buFont typeface="Arial" panose="020B0604020202020204" pitchFamily="34" charset="0"/>
              <a:buChar char="•"/>
            </a:pPr>
            <a:r>
              <a:rPr lang="en-US" sz="2000" dirty="0"/>
              <a:t>ARM is where we want to go!</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8384"/>
          <a:stretch/>
        </p:blipFill>
        <p:spPr>
          <a:xfrm>
            <a:off x="6599237" y="1058862"/>
            <a:ext cx="5601537" cy="4572000"/>
          </a:xfrm>
          <a:prstGeom prst="rect">
            <a:avLst/>
          </a:prstGeom>
        </p:spPr>
      </p:pic>
    </p:spTree>
    <p:extLst>
      <p:ext uri="{BB962C8B-B14F-4D97-AF65-F5344CB8AC3E}">
        <p14:creationId xmlns:p14="http://schemas.microsoft.com/office/powerpoint/2010/main" val="3814091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Box 2"/>
          <p:cNvSpPr txBox="1"/>
          <p:nvPr/>
        </p:nvSpPr>
        <p:spPr>
          <a:xfrm>
            <a:off x="503237" y="1058862"/>
            <a:ext cx="6934200" cy="5016758"/>
          </a:xfrm>
          <a:prstGeom prst="rect">
            <a:avLst/>
          </a:prstGeom>
        </p:spPr>
        <p:txBody>
          <a:bodyPr wrap="square">
            <a:spAutoFit/>
          </a:bodyPr>
          <a:lstStyle>
            <a:defPPr>
              <a:defRPr lang="en-US"/>
            </a:defPPr>
            <a:lvl1pPr marL="285750" indent="-285750">
              <a:buFont typeface="Arial" panose="020B0604020202020204" pitchFamily="34" charset="0"/>
              <a:buChar char="•"/>
              <a:defRPr sz="2000">
                <a:gradFill>
                  <a:gsLst>
                    <a:gs pos="1250">
                      <a:schemeClr val="tx2"/>
                    </a:gs>
                    <a:gs pos="99000">
                      <a:schemeClr val="tx2"/>
                    </a:gs>
                  </a:gsLst>
                  <a:lin ang="5400000" scaled="0"/>
                </a:gradFill>
              </a:defRPr>
            </a:lvl1pPr>
            <a:lvl2pPr marL="752121" lvl="1" indent="-285750">
              <a:buFont typeface="Arial" panose="020B0604020202020204" pitchFamily="34" charset="0"/>
              <a:buChar char="•"/>
              <a:defRPr sz="2000">
                <a:gradFill>
                  <a:gsLst>
                    <a:gs pos="1250">
                      <a:schemeClr val="tx2"/>
                    </a:gs>
                    <a:gs pos="99000">
                      <a:schemeClr val="tx2"/>
                    </a:gs>
                  </a:gsLst>
                  <a:lin ang="5400000" scaled="0"/>
                </a:gradFill>
              </a:defRPr>
            </a:lvl2pPr>
          </a:lstStyle>
          <a:p>
            <a:r>
              <a:rPr lang="en-US" dirty="0"/>
              <a:t>New cloud enrollments often don’t get utilized because the Welcome Letter goes to the contract administrator and not the technical and business stakeholders</a:t>
            </a:r>
          </a:p>
          <a:p>
            <a:r>
              <a:rPr lang="en-US" dirty="0"/>
              <a:t>Financial and technical stakeholders often change, causing long delays if Azure enterprise roles are assigned to individuals.</a:t>
            </a:r>
          </a:p>
          <a:p>
            <a:r>
              <a:rPr lang="en-US" dirty="0"/>
              <a:t>Single Sign-on is a value customers would like, yet is often perceived as being too difficult to implement.</a:t>
            </a:r>
          </a:p>
          <a:p>
            <a:r>
              <a:rPr lang="en-US" dirty="0"/>
              <a:t>The cloud is secure, when role based access control, data classification and network security is incorporated.</a:t>
            </a:r>
          </a:p>
          <a:p>
            <a:r>
              <a:rPr lang="en-US" dirty="0"/>
              <a:t>Enabled staff can deploy workloads securely with a culture of continuous learning.</a:t>
            </a:r>
          </a:p>
          <a:p>
            <a:r>
              <a:rPr lang="en-US" dirty="0"/>
              <a:t>Hybrid integration of cloud resources, identity, operations, network and security with on premise systems is a great differentiator of Azure to other clouds</a:t>
            </a:r>
          </a:p>
          <a:p>
            <a:r>
              <a:rPr lang="en-US" dirty="0"/>
              <a:t>Partner consulting assistance is widely available.</a:t>
            </a:r>
          </a:p>
        </p:txBody>
      </p:sp>
      <p:pic>
        <p:nvPicPr>
          <p:cNvPr id="4" name="Picture 3"/>
          <p:cNvPicPr>
            <a:picLocks noChangeAspect="1"/>
          </p:cNvPicPr>
          <p:nvPr/>
        </p:nvPicPr>
        <p:blipFill rotWithShape="1">
          <a:blip r:embed="rId2"/>
          <a:srcRect l="8152" r="18449"/>
          <a:stretch/>
        </p:blipFill>
        <p:spPr>
          <a:xfrm>
            <a:off x="7361236" y="1363662"/>
            <a:ext cx="4802967" cy="4361063"/>
          </a:xfrm>
          <a:prstGeom prst="rect">
            <a:avLst/>
          </a:prstGeom>
        </p:spPr>
      </p:pic>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2"/>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2"/>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Proposition</a:t>
            </a:r>
          </a:p>
        </p:txBody>
      </p:sp>
      <p:sp>
        <p:nvSpPr>
          <p:cNvPr id="4" name="Rectangle 3"/>
          <p:cNvSpPr/>
          <p:nvPr/>
        </p:nvSpPr>
        <p:spPr>
          <a:xfrm>
            <a:off x="427037" y="1211262"/>
            <a:ext cx="6705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For new Office 365 customers who desire single sign-on, a great first workload for Azure.</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Trained partner community who can deploy a consistent configuration of Azure: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Financial accounting structure to enable bill-back and show-back by creating departments and accounts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Separation of duties between workloads (Pre-Prod, Prod, High Business Impact, storage)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Hybrid networking and identity for the enterprise</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Baseline security of Azure with default network security groups, role based access control.</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Establish naming conventions with metadata for a best of breed greenfield geo-redundant datacenter</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Production ready:  Disaster Recovery, Data Center migration, HA SharePoint and HA SQL Server Farm</a:t>
            </a:r>
          </a:p>
        </p:txBody>
      </p:sp>
      <p:pic>
        <p:nvPicPr>
          <p:cNvPr id="3" name="Picture 2"/>
          <p:cNvPicPr>
            <a:picLocks noChangeAspect="1"/>
          </p:cNvPicPr>
          <p:nvPr/>
        </p:nvPicPr>
        <p:blipFill rotWithShape="1">
          <a:blip r:embed="rId2"/>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3447098"/>
          </a:xfrm>
        </p:spPr>
        <p:txBody>
          <a:bodyPr/>
          <a:lstStyle/>
          <a:p>
            <a:r>
              <a:rPr lang="en-US" dirty="0">
                <a:hlinkClick r:id="rId2"/>
              </a:rPr>
              <a:t>Total Cost of Ownership Tool</a:t>
            </a:r>
            <a:endParaRPr lang="en-US" dirty="0"/>
          </a:p>
          <a:p>
            <a:r>
              <a:rPr lang="en-US" dirty="0">
                <a:hlinkClick r:id="rId3"/>
              </a:rPr>
              <a:t>Partner Investment Engine (PIE) </a:t>
            </a:r>
            <a:endParaRPr lang="en-US" dirty="0"/>
          </a:p>
          <a:p>
            <a:r>
              <a:rPr lang="en-US" dirty="0">
                <a:hlinkClick r:id="rId4"/>
              </a:rPr>
              <a:t>Yammer Group for Partners</a:t>
            </a:r>
            <a:endParaRPr lang="en-US" dirty="0"/>
          </a:p>
          <a:p>
            <a:r>
              <a:rPr lang="en-US" dirty="0">
                <a:hlinkClick r:id="rId5"/>
              </a:rPr>
              <a:t>Find available tenant names</a:t>
            </a:r>
            <a:endParaRPr lang="en-US" dirty="0"/>
          </a:p>
          <a:p>
            <a:r>
              <a:rPr lang="en-US" dirty="0"/>
              <a:t>AzureFoundation Pattern</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Clouds Are Created Equal*</a:t>
            </a:r>
          </a:p>
        </p:txBody>
      </p:sp>
      <p:sp>
        <p:nvSpPr>
          <p:cNvPr id="3" name="Rectangle 2"/>
          <p:cNvSpPr/>
          <p:nvPr/>
        </p:nvSpPr>
        <p:spPr>
          <a:xfrm>
            <a:off x="427037" y="1211262"/>
            <a:ext cx="7848600" cy="5016758"/>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Azure is the most secure cloud in the industry. </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Customer responsibility is clear, and the AzureFoundation gives enterprise a jump start that will meet compliance requirements.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IRS 1075</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FEDRAMP</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CJIS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CES</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Privacy</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The constructs required for meeting highly regulated data are all available in the AzureFoundation.</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Based off of best practices established over the last 20 years of data center designs.  </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Blueprint</a:t>
            </a:r>
          </a:p>
          <a:p>
            <a:pPr marL="752121" lvl="1" indent="-285750">
              <a:buFont typeface="Arial" panose="020B0604020202020204" pitchFamily="34" charset="0"/>
              <a:buChar char="•"/>
            </a:pPr>
            <a:r>
              <a:rPr lang="en-US" sz="2000" dirty="0">
                <a:gradFill>
                  <a:gsLst>
                    <a:gs pos="1250">
                      <a:schemeClr val="tx2"/>
                    </a:gs>
                    <a:gs pos="99000">
                      <a:schemeClr val="tx2"/>
                    </a:gs>
                  </a:gsLst>
                  <a:lin ang="5400000" scaled="0"/>
                </a:gradFill>
              </a:rPr>
              <a:t>Azure Government Blueprint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Optional Azure Threat Analytics and Azure Threat Protection workloads to enable the next level of compliance.</a:t>
            </a:r>
          </a:p>
        </p:txBody>
      </p:sp>
      <p:pic>
        <p:nvPicPr>
          <p:cNvPr id="7" name="Picture 6"/>
          <p:cNvPicPr>
            <a:picLocks noChangeAspect="1"/>
          </p:cNvPicPr>
          <p:nvPr/>
        </p:nvPicPr>
        <p:blipFill>
          <a:blip r:embed="rId3"/>
          <a:stretch>
            <a:fillRect/>
          </a:stretch>
        </p:blipFill>
        <p:spPr>
          <a:xfrm>
            <a:off x="8310260" y="982662"/>
            <a:ext cx="3895500" cy="5847202"/>
          </a:xfrm>
          <a:prstGeom prst="rect">
            <a:avLst/>
          </a:prstGeom>
        </p:spPr>
      </p:pic>
      <p:sp>
        <p:nvSpPr>
          <p:cNvPr id="8" name="Rectangle 7"/>
          <p:cNvSpPr/>
          <p:nvPr/>
        </p:nvSpPr>
        <p:spPr>
          <a:xfrm>
            <a:off x="503237" y="6197175"/>
            <a:ext cx="7696200" cy="646331"/>
          </a:xfrm>
          <a:prstGeom prst="rect">
            <a:avLst/>
          </a:prstGeom>
        </p:spPr>
        <p:txBody>
          <a:bodyPr wrap="square">
            <a:spAutoFit/>
          </a:bodyPr>
          <a:lstStyle/>
          <a:p>
            <a:r>
              <a:rPr lang="en-US" dirty="0"/>
              <a:t>https://enterprise.microsoft.com/en-us/articles/industries/government/check-the-facts/</a:t>
            </a:r>
          </a:p>
        </p:txBody>
      </p:sp>
    </p:spTree>
    <p:extLst>
      <p:ext uri="{BB962C8B-B14F-4D97-AF65-F5344CB8AC3E}">
        <p14:creationId xmlns:p14="http://schemas.microsoft.com/office/powerpoint/2010/main" val="5079741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Government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http://www.w3.org/XML/1998/namespace"/>
    <ds:schemaRef ds:uri="http://purl.org/dc/dcmitype/"/>
    <ds:schemaRef ds:uri="http://schemas.microsoft.com/office/2006/metadata/properties"/>
    <ds:schemaRef ds:uri="1f65bb1f-ea05-496a-8d40-636bcb76c6ea"/>
    <ds:schemaRef ds:uri="http://purl.org/dc/elements/1.1/"/>
    <ds:schemaRef ds:uri="c0a86418-2b64-471f-9481-49bf08eb0dd7"/>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Brand_template_16-9_Business_MID-BLUE_2016_2</Template>
  <TotalTime>25019</TotalTime>
  <Words>5946</Words>
  <Application>Microsoft Office PowerPoint</Application>
  <PresentationFormat>Custom</PresentationFormat>
  <Paragraphs>617</Paragraphs>
  <Slides>74</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74</vt:i4>
      </vt:variant>
    </vt:vector>
  </HeadingPairs>
  <TitlesOfParts>
    <vt:vector size="86" baseType="lpstr">
      <vt:lpstr>Arial</vt:lpstr>
      <vt:lpstr>Calibri</vt:lpstr>
      <vt:lpstr>Consolas</vt:lpstr>
      <vt:lpstr>Courier New</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Problem Statement</vt:lpstr>
      <vt:lpstr>Value Proposition</vt:lpstr>
      <vt:lpstr>Not All Clouds Are Created Equal*</vt:lpstr>
      <vt:lpstr>Commercial and Government Cloud Integration</vt:lpstr>
      <vt:lpstr>Azure Commercial and Sovereign Clouds</vt:lpstr>
      <vt:lpstr>Commercial and Government</vt:lpstr>
      <vt:lpstr>Azure Active Directory with a Sovereign Cloud</vt:lpstr>
      <vt:lpstr>Prerequisites and Checklist</vt:lpstr>
      <vt:lpstr>AzureFoundation Checklist</vt:lpstr>
      <vt:lpstr>The AzureFoundation Modules</vt:lpstr>
      <vt:lpstr>Technology Used in AzureFoundation</vt:lpstr>
      <vt:lpstr>Modules</vt:lpstr>
      <vt:lpstr>Monitoring and Management</vt:lpstr>
      <vt:lpstr>Common Issues and Limitations</vt:lpstr>
      <vt:lpstr>Stakeholder Personas</vt:lpstr>
      <vt:lpstr>Important Information about Account Owners</vt:lpstr>
      <vt:lpstr>Financial Reporting for Enterprise Enrollment</vt:lpstr>
      <vt:lpstr>Financial Setup Using Departments</vt:lpstr>
      <vt:lpstr>Pattern Overview Per Department</vt:lpstr>
      <vt:lpstr>Alternative Approaches</vt:lpstr>
      <vt:lpstr>PowerPoint Presentation</vt:lpstr>
      <vt:lpstr>Compute</vt:lpstr>
      <vt:lpstr>Resilient Identity </vt:lpstr>
      <vt:lpstr>Summary of Resilient Identity Workload</vt:lpstr>
      <vt:lpstr>Highly Available SharePoint Farm</vt:lpstr>
      <vt:lpstr>Highly Available Remote Desktop Services </vt:lpstr>
      <vt:lpstr>Networking</vt:lpstr>
      <vt:lpstr>Hybrid Networking</vt:lpstr>
      <vt:lpstr>Subscription VNET Integration</vt:lpstr>
      <vt:lpstr>Hybrid Network Integration</vt:lpstr>
      <vt:lpstr>Azure Built In Security</vt:lpstr>
      <vt:lpstr>AzureFoundation VNET Design </vt:lpstr>
      <vt:lpstr>AzureFoundation Virtual Network Appliances</vt:lpstr>
      <vt:lpstr>Why /16 versus /25</vt:lpstr>
      <vt:lpstr>Developer Tools</vt:lpstr>
      <vt:lpstr>Visual Studio Team Services</vt:lpstr>
      <vt:lpstr>Configure AzureFoundation</vt:lpstr>
      <vt:lpstr>Metadata Interview</vt:lpstr>
      <vt:lpstr>Partners who will deploy the AzureFoundation</vt:lpstr>
      <vt:lpstr>Introduction to the Spreadsheet</vt:lpstr>
      <vt:lpstr>What’s in a Pattern</vt:lpstr>
      <vt:lpstr>Compute Build Sheets </vt:lpstr>
      <vt:lpstr>Implement the spreadsheet</vt:lpstr>
      <vt:lpstr>Get a partner!</vt:lpstr>
      <vt:lpstr>Storage Account</vt:lpstr>
      <vt:lpstr>Virtual Networks</vt:lpstr>
      <vt:lpstr>How to Access Azure</vt:lpstr>
      <vt:lpstr>Portals</vt:lpstr>
      <vt:lpstr>Portal, PowerShell, CLI, and JSON</vt:lpstr>
      <vt:lpstr>Enterprise Portal</vt:lpstr>
      <vt:lpstr>Account Portal</vt:lpstr>
      <vt:lpstr>Management and Resource Portal</vt:lpstr>
      <vt:lpstr>Azure Storage Explorer </vt:lpstr>
      <vt:lpstr>PowerShell Access</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WILL ST GERMAIN</dc:creator>
  <cp:keywords/>
  <dc:description>Template: Maryfj_x000d_
Formatting:_x000d_
Audience Type:</dc:description>
  <cp:lastModifiedBy>WILL ST GERMAIN</cp:lastModifiedBy>
  <cp:revision>94</cp:revision>
  <dcterms:created xsi:type="dcterms:W3CDTF">2016-11-09T01:21:01Z</dcterms:created>
  <dcterms:modified xsi:type="dcterms:W3CDTF">2017-07-12T15:46:36Z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0x0101000D2BAD2563FE2143841BCE7C674FABCC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